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6" r:id="rId2"/>
    <p:sldId id="257" r:id="rId3"/>
    <p:sldId id="258" r:id="rId4"/>
    <p:sldId id="259" r:id="rId5"/>
    <p:sldId id="260" r:id="rId6"/>
    <p:sldId id="261" r:id="rId7"/>
    <p:sldId id="262" r:id="rId8"/>
    <p:sldId id="263" r:id="rId9"/>
    <p:sldId id="265" r:id="rId10"/>
    <p:sldId id="264" r:id="rId11"/>
    <p:sldId id="266" r:id="rId12"/>
    <p:sldId id="267" r:id="rId13"/>
    <p:sldId id="306" r:id="rId14"/>
    <p:sldId id="307"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308" r:id="rId33"/>
    <p:sldId id="324" r:id="rId34"/>
    <p:sldId id="325" r:id="rId35"/>
    <p:sldId id="326" r:id="rId36"/>
    <p:sldId id="333" r:id="rId37"/>
    <p:sldId id="328" r:id="rId38"/>
    <p:sldId id="329" r:id="rId39"/>
    <p:sldId id="330" r:id="rId40"/>
    <p:sldId id="331" r:id="rId41"/>
    <p:sldId id="332"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57" autoAdjust="0"/>
    <p:restoredTop sz="94660"/>
  </p:normalViewPr>
  <p:slideViewPr>
    <p:cSldViewPr snapToGrid="0">
      <p:cViewPr varScale="1">
        <p:scale>
          <a:sx n="75" d="100"/>
          <a:sy n="75" d="100"/>
        </p:scale>
        <p:origin x="1229"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JPG>
</file>

<file path=ppt/media/image14.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917FA2-0C83-436A-ABDE-F431B1D29906}" type="datetimeFigureOut">
              <a:rPr lang="tr-TR" smtClean="0"/>
              <a:t>12.05.2025</a:t>
            </a:fld>
            <a:endParaRPr lang="tr-T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F3E65C-D840-4301-ABD4-F1BF24BCE20C}" type="slidenum">
              <a:rPr lang="tr-TR" smtClean="0"/>
              <a:t>‹#›</a:t>
            </a:fld>
            <a:endParaRPr lang="tr-TR"/>
          </a:p>
        </p:txBody>
      </p:sp>
    </p:spTree>
    <p:extLst>
      <p:ext uri="{BB962C8B-B14F-4D97-AF65-F5344CB8AC3E}">
        <p14:creationId xmlns:p14="http://schemas.microsoft.com/office/powerpoint/2010/main" val="3715735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FF3E65C-D840-4301-ABD4-F1BF24BCE20C}" type="slidenum">
              <a:rPr lang="tr-TR" smtClean="0"/>
              <a:t>27</a:t>
            </a:fld>
            <a:endParaRPr lang="tr-TR"/>
          </a:p>
        </p:txBody>
      </p:sp>
    </p:spTree>
    <p:extLst>
      <p:ext uri="{BB962C8B-B14F-4D97-AF65-F5344CB8AC3E}">
        <p14:creationId xmlns:p14="http://schemas.microsoft.com/office/powerpoint/2010/main" val="3632374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322A9-3EA8-0CB3-5AA0-F5FAF14328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tr-TR"/>
          </a:p>
        </p:txBody>
      </p:sp>
      <p:sp>
        <p:nvSpPr>
          <p:cNvPr id="3" name="Subtitle 2">
            <a:extLst>
              <a:ext uri="{FF2B5EF4-FFF2-40B4-BE49-F238E27FC236}">
                <a16:creationId xmlns:a16="http://schemas.microsoft.com/office/drawing/2014/main" id="{00B2D6BC-0F2F-267C-BCA4-9784299CCB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tr-TR"/>
          </a:p>
        </p:txBody>
      </p:sp>
      <p:sp>
        <p:nvSpPr>
          <p:cNvPr id="4" name="Date Placeholder 3">
            <a:extLst>
              <a:ext uri="{FF2B5EF4-FFF2-40B4-BE49-F238E27FC236}">
                <a16:creationId xmlns:a16="http://schemas.microsoft.com/office/drawing/2014/main" id="{62D304F0-D02E-2ECA-1600-B04CE9105234}"/>
              </a:ext>
            </a:extLst>
          </p:cNvPr>
          <p:cNvSpPr>
            <a:spLocks noGrp="1"/>
          </p:cNvSpPr>
          <p:nvPr>
            <p:ph type="dt" sz="half" idx="10"/>
          </p:nvPr>
        </p:nvSpPr>
        <p:spPr/>
        <p:txBody>
          <a:bodyPr/>
          <a:lstStyle/>
          <a:p>
            <a:fld id="{A80F19F1-AC8C-4F26-A08D-136BE361A45D}" type="datetimeFigureOut">
              <a:rPr lang="tr-TR" smtClean="0"/>
              <a:t>12.05.2025</a:t>
            </a:fld>
            <a:endParaRPr lang="tr-TR"/>
          </a:p>
        </p:txBody>
      </p:sp>
      <p:sp>
        <p:nvSpPr>
          <p:cNvPr id="5" name="Footer Placeholder 4">
            <a:extLst>
              <a:ext uri="{FF2B5EF4-FFF2-40B4-BE49-F238E27FC236}">
                <a16:creationId xmlns:a16="http://schemas.microsoft.com/office/drawing/2014/main" id="{5F9A9D72-A855-6970-84BB-8037E530B28E}"/>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01792CD6-8B66-A688-6E82-2065D1C9A7F4}"/>
              </a:ext>
            </a:extLst>
          </p:cNvPr>
          <p:cNvSpPr>
            <a:spLocks noGrp="1"/>
          </p:cNvSpPr>
          <p:nvPr>
            <p:ph type="sldNum" sz="quarter" idx="12"/>
          </p:nvPr>
        </p:nvSpPr>
        <p:spPr/>
        <p:txBody>
          <a:bodyPr/>
          <a:lstStyle/>
          <a:p>
            <a:fld id="{FEBB6018-02A3-4A90-AE3D-7BE0FC8A4065}" type="slidenum">
              <a:rPr lang="tr-TR" smtClean="0"/>
              <a:t>‹#›</a:t>
            </a:fld>
            <a:endParaRPr lang="tr-TR"/>
          </a:p>
        </p:txBody>
      </p:sp>
    </p:spTree>
    <p:extLst>
      <p:ext uri="{BB962C8B-B14F-4D97-AF65-F5344CB8AC3E}">
        <p14:creationId xmlns:p14="http://schemas.microsoft.com/office/powerpoint/2010/main" val="41284158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26027-EF45-59F6-5909-4C5BDBE98F80}"/>
              </a:ext>
            </a:extLst>
          </p:cNvPr>
          <p:cNvSpPr>
            <a:spLocks noGrp="1"/>
          </p:cNvSpPr>
          <p:nvPr>
            <p:ph type="title"/>
          </p:nvPr>
        </p:nvSpPr>
        <p:spPr/>
        <p:txBody>
          <a:bodyPr/>
          <a:lstStyle/>
          <a:p>
            <a:r>
              <a:rPr lang="en-US"/>
              <a:t>Click to edit Master title style</a:t>
            </a:r>
            <a:endParaRPr lang="tr-TR"/>
          </a:p>
        </p:txBody>
      </p:sp>
      <p:sp>
        <p:nvSpPr>
          <p:cNvPr id="3" name="Vertical Text Placeholder 2">
            <a:extLst>
              <a:ext uri="{FF2B5EF4-FFF2-40B4-BE49-F238E27FC236}">
                <a16:creationId xmlns:a16="http://schemas.microsoft.com/office/drawing/2014/main" id="{362E784F-18D0-B90D-D1C2-4E5FC1CF71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D083CB0D-4A07-8AA1-4E68-CB95BAC6D26B}"/>
              </a:ext>
            </a:extLst>
          </p:cNvPr>
          <p:cNvSpPr>
            <a:spLocks noGrp="1"/>
          </p:cNvSpPr>
          <p:nvPr>
            <p:ph type="dt" sz="half" idx="10"/>
          </p:nvPr>
        </p:nvSpPr>
        <p:spPr/>
        <p:txBody>
          <a:bodyPr/>
          <a:lstStyle/>
          <a:p>
            <a:fld id="{A80F19F1-AC8C-4F26-A08D-136BE361A45D}" type="datetimeFigureOut">
              <a:rPr lang="tr-TR" smtClean="0"/>
              <a:t>12.05.2025</a:t>
            </a:fld>
            <a:endParaRPr lang="tr-TR"/>
          </a:p>
        </p:txBody>
      </p:sp>
      <p:sp>
        <p:nvSpPr>
          <p:cNvPr id="5" name="Footer Placeholder 4">
            <a:extLst>
              <a:ext uri="{FF2B5EF4-FFF2-40B4-BE49-F238E27FC236}">
                <a16:creationId xmlns:a16="http://schemas.microsoft.com/office/drawing/2014/main" id="{9873A5E7-8578-8F07-DE97-5B59678D2D02}"/>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5DCC4647-69B0-445F-E372-4223F0613098}"/>
              </a:ext>
            </a:extLst>
          </p:cNvPr>
          <p:cNvSpPr>
            <a:spLocks noGrp="1"/>
          </p:cNvSpPr>
          <p:nvPr>
            <p:ph type="sldNum" sz="quarter" idx="12"/>
          </p:nvPr>
        </p:nvSpPr>
        <p:spPr/>
        <p:txBody>
          <a:bodyPr/>
          <a:lstStyle/>
          <a:p>
            <a:fld id="{FEBB6018-02A3-4A90-AE3D-7BE0FC8A4065}" type="slidenum">
              <a:rPr lang="tr-TR" smtClean="0"/>
              <a:t>‹#›</a:t>
            </a:fld>
            <a:endParaRPr lang="tr-TR"/>
          </a:p>
        </p:txBody>
      </p:sp>
    </p:spTree>
    <p:extLst>
      <p:ext uri="{BB962C8B-B14F-4D97-AF65-F5344CB8AC3E}">
        <p14:creationId xmlns:p14="http://schemas.microsoft.com/office/powerpoint/2010/main" val="1693855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9F3B9D1-8D55-A5DE-1A60-677B81ADCDA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tr-TR"/>
          </a:p>
        </p:txBody>
      </p:sp>
      <p:sp>
        <p:nvSpPr>
          <p:cNvPr id="3" name="Vertical Text Placeholder 2">
            <a:extLst>
              <a:ext uri="{FF2B5EF4-FFF2-40B4-BE49-F238E27FC236}">
                <a16:creationId xmlns:a16="http://schemas.microsoft.com/office/drawing/2014/main" id="{A82BF508-8439-B8DF-D976-0A8B6163DF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791CE94D-F25E-F34A-551C-B8717D29E53F}"/>
              </a:ext>
            </a:extLst>
          </p:cNvPr>
          <p:cNvSpPr>
            <a:spLocks noGrp="1"/>
          </p:cNvSpPr>
          <p:nvPr>
            <p:ph type="dt" sz="half" idx="10"/>
          </p:nvPr>
        </p:nvSpPr>
        <p:spPr/>
        <p:txBody>
          <a:bodyPr/>
          <a:lstStyle/>
          <a:p>
            <a:fld id="{A80F19F1-AC8C-4F26-A08D-136BE361A45D}" type="datetimeFigureOut">
              <a:rPr lang="tr-TR" smtClean="0"/>
              <a:t>12.05.2025</a:t>
            </a:fld>
            <a:endParaRPr lang="tr-TR"/>
          </a:p>
        </p:txBody>
      </p:sp>
      <p:sp>
        <p:nvSpPr>
          <p:cNvPr id="5" name="Footer Placeholder 4">
            <a:extLst>
              <a:ext uri="{FF2B5EF4-FFF2-40B4-BE49-F238E27FC236}">
                <a16:creationId xmlns:a16="http://schemas.microsoft.com/office/drawing/2014/main" id="{F224881C-3169-BCF1-FCDF-ABDF131ED452}"/>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890171EE-824B-4DAF-9714-F80C92B279A1}"/>
              </a:ext>
            </a:extLst>
          </p:cNvPr>
          <p:cNvSpPr>
            <a:spLocks noGrp="1"/>
          </p:cNvSpPr>
          <p:nvPr>
            <p:ph type="sldNum" sz="quarter" idx="12"/>
          </p:nvPr>
        </p:nvSpPr>
        <p:spPr/>
        <p:txBody>
          <a:bodyPr/>
          <a:lstStyle/>
          <a:p>
            <a:fld id="{FEBB6018-02A3-4A90-AE3D-7BE0FC8A4065}" type="slidenum">
              <a:rPr lang="tr-TR" smtClean="0"/>
              <a:t>‹#›</a:t>
            </a:fld>
            <a:endParaRPr lang="tr-TR"/>
          </a:p>
        </p:txBody>
      </p:sp>
    </p:spTree>
    <p:extLst>
      <p:ext uri="{BB962C8B-B14F-4D97-AF65-F5344CB8AC3E}">
        <p14:creationId xmlns:p14="http://schemas.microsoft.com/office/powerpoint/2010/main" val="3095044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18F89-76A4-366A-779B-FCD77FC4C0E9}"/>
              </a:ext>
            </a:extLst>
          </p:cNvPr>
          <p:cNvSpPr>
            <a:spLocks noGrp="1"/>
          </p:cNvSpPr>
          <p:nvPr>
            <p:ph type="title"/>
          </p:nvPr>
        </p:nvSpPr>
        <p:spPr/>
        <p:txBody>
          <a:bodyPr/>
          <a:lstStyle/>
          <a:p>
            <a:r>
              <a:rPr lang="en-US"/>
              <a:t>Click to edit Master title style</a:t>
            </a:r>
            <a:endParaRPr lang="tr-TR"/>
          </a:p>
        </p:txBody>
      </p:sp>
      <p:sp>
        <p:nvSpPr>
          <p:cNvPr id="3" name="Content Placeholder 2">
            <a:extLst>
              <a:ext uri="{FF2B5EF4-FFF2-40B4-BE49-F238E27FC236}">
                <a16:creationId xmlns:a16="http://schemas.microsoft.com/office/drawing/2014/main" id="{F6367B44-2175-0225-9D25-84A1CD0D12E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6AA0B00A-EACA-AD9A-ABE5-2C99BC1B8AA6}"/>
              </a:ext>
            </a:extLst>
          </p:cNvPr>
          <p:cNvSpPr>
            <a:spLocks noGrp="1"/>
          </p:cNvSpPr>
          <p:nvPr>
            <p:ph type="dt" sz="half" idx="10"/>
          </p:nvPr>
        </p:nvSpPr>
        <p:spPr/>
        <p:txBody>
          <a:bodyPr/>
          <a:lstStyle/>
          <a:p>
            <a:fld id="{A80F19F1-AC8C-4F26-A08D-136BE361A45D}" type="datetimeFigureOut">
              <a:rPr lang="tr-TR" smtClean="0"/>
              <a:t>12.05.2025</a:t>
            </a:fld>
            <a:endParaRPr lang="tr-TR"/>
          </a:p>
        </p:txBody>
      </p:sp>
      <p:sp>
        <p:nvSpPr>
          <p:cNvPr id="5" name="Footer Placeholder 4">
            <a:extLst>
              <a:ext uri="{FF2B5EF4-FFF2-40B4-BE49-F238E27FC236}">
                <a16:creationId xmlns:a16="http://schemas.microsoft.com/office/drawing/2014/main" id="{A5CAE62B-7A87-A112-DF22-68426347D79A}"/>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4CF5B105-891B-60F9-78FC-92B420EFB539}"/>
              </a:ext>
            </a:extLst>
          </p:cNvPr>
          <p:cNvSpPr>
            <a:spLocks noGrp="1"/>
          </p:cNvSpPr>
          <p:nvPr>
            <p:ph type="sldNum" sz="quarter" idx="12"/>
          </p:nvPr>
        </p:nvSpPr>
        <p:spPr/>
        <p:txBody>
          <a:bodyPr/>
          <a:lstStyle/>
          <a:p>
            <a:fld id="{FEBB6018-02A3-4A90-AE3D-7BE0FC8A4065}" type="slidenum">
              <a:rPr lang="tr-TR" smtClean="0"/>
              <a:t>‹#›</a:t>
            </a:fld>
            <a:endParaRPr lang="tr-TR"/>
          </a:p>
        </p:txBody>
      </p:sp>
    </p:spTree>
    <p:extLst>
      <p:ext uri="{BB962C8B-B14F-4D97-AF65-F5344CB8AC3E}">
        <p14:creationId xmlns:p14="http://schemas.microsoft.com/office/powerpoint/2010/main" val="1782869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83A2E-C3CA-E744-295D-FE7954C339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tr-TR"/>
          </a:p>
        </p:txBody>
      </p:sp>
      <p:sp>
        <p:nvSpPr>
          <p:cNvPr id="3" name="Text Placeholder 2">
            <a:extLst>
              <a:ext uri="{FF2B5EF4-FFF2-40B4-BE49-F238E27FC236}">
                <a16:creationId xmlns:a16="http://schemas.microsoft.com/office/drawing/2014/main" id="{39750384-D8F1-F41B-2411-75A803D8029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1936E99-30F3-6AA3-8D4C-D42EEB125845}"/>
              </a:ext>
            </a:extLst>
          </p:cNvPr>
          <p:cNvSpPr>
            <a:spLocks noGrp="1"/>
          </p:cNvSpPr>
          <p:nvPr>
            <p:ph type="dt" sz="half" idx="10"/>
          </p:nvPr>
        </p:nvSpPr>
        <p:spPr/>
        <p:txBody>
          <a:bodyPr/>
          <a:lstStyle/>
          <a:p>
            <a:fld id="{A80F19F1-AC8C-4F26-A08D-136BE361A45D}" type="datetimeFigureOut">
              <a:rPr lang="tr-TR" smtClean="0"/>
              <a:t>12.05.2025</a:t>
            </a:fld>
            <a:endParaRPr lang="tr-TR"/>
          </a:p>
        </p:txBody>
      </p:sp>
      <p:sp>
        <p:nvSpPr>
          <p:cNvPr id="5" name="Footer Placeholder 4">
            <a:extLst>
              <a:ext uri="{FF2B5EF4-FFF2-40B4-BE49-F238E27FC236}">
                <a16:creationId xmlns:a16="http://schemas.microsoft.com/office/drawing/2014/main" id="{96B59504-3EC4-E947-EB41-F1A9F5EDA344}"/>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a16="http://schemas.microsoft.com/office/drawing/2014/main" id="{C6EEC8CE-1D48-6A96-7036-4A2008FF890D}"/>
              </a:ext>
            </a:extLst>
          </p:cNvPr>
          <p:cNvSpPr>
            <a:spLocks noGrp="1"/>
          </p:cNvSpPr>
          <p:nvPr>
            <p:ph type="sldNum" sz="quarter" idx="12"/>
          </p:nvPr>
        </p:nvSpPr>
        <p:spPr/>
        <p:txBody>
          <a:bodyPr/>
          <a:lstStyle/>
          <a:p>
            <a:fld id="{FEBB6018-02A3-4A90-AE3D-7BE0FC8A4065}" type="slidenum">
              <a:rPr lang="tr-TR" smtClean="0"/>
              <a:t>‹#›</a:t>
            </a:fld>
            <a:endParaRPr lang="tr-TR"/>
          </a:p>
        </p:txBody>
      </p:sp>
    </p:spTree>
    <p:extLst>
      <p:ext uri="{BB962C8B-B14F-4D97-AF65-F5344CB8AC3E}">
        <p14:creationId xmlns:p14="http://schemas.microsoft.com/office/powerpoint/2010/main" val="3058258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B5EFD-2E6A-88EE-7F0E-744A08CD5A9A}"/>
              </a:ext>
            </a:extLst>
          </p:cNvPr>
          <p:cNvSpPr>
            <a:spLocks noGrp="1"/>
          </p:cNvSpPr>
          <p:nvPr>
            <p:ph type="title"/>
          </p:nvPr>
        </p:nvSpPr>
        <p:spPr/>
        <p:txBody>
          <a:bodyPr/>
          <a:lstStyle/>
          <a:p>
            <a:r>
              <a:rPr lang="en-US"/>
              <a:t>Click to edit Master title style</a:t>
            </a:r>
            <a:endParaRPr lang="tr-TR"/>
          </a:p>
        </p:txBody>
      </p:sp>
      <p:sp>
        <p:nvSpPr>
          <p:cNvPr id="3" name="Content Placeholder 2">
            <a:extLst>
              <a:ext uri="{FF2B5EF4-FFF2-40B4-BE49-F238E27FC236}">
                <a16:creationId xmlns:a16="http://schemas.microsoft.com/office/drawing/2014/main" id="{D63591FF-53AA-361C-072F-4F846A15A32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Content Placeholder 3">
            <a:extLst>
              <a:ext uri="{FF2B5EF4-FFF2-40B4-BE49-F238E27FC236}">
                <a16:creationId xmlns:a16="http://schemas.microsoft.com/office/drawing/2014/main" id="{C17E141D-ED63-78AC-DB07-761FDAA8146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Date Placeholder 4">
            <a:extLst>
              <a:ext uri="{FF2B5EF4-FFF2-40B4-BE49-F238E27FC236}">
                <a16:creationId xmlns:a16="http://schemas.microsoft.com/office/drawing/2014/main" id="{FD13E957-42DC-D054-C616-1569C8711C19}"/>
              </a:ext>
            </a:extLst>
          </p:cNvPr>
          <p:cNvSpPr>
            <a:spLocks noGrp="1"/>
          </p:cNvSpPr>
          <p:nvPr>
            <p:ph type="dt" sz="half" idx="10"/>
          </p:nvPr>
        </p:nvSpPr>
        <p:spPr/>
        <p:txBody>
          <a:bodyPr/>
          <a:lstStyle/>
          <a:p>
            <a:fld id="{A80F19F1-AC8C-4F26-A08D-136BE361A45D}" type="datetimeFigureOut">
              <a:rPr lang="tr-TR" smtClean="0"/>
              <a:t>12.05.2025</a:t>
            </a:fld>
            <a:endParaRPr lang="tr-TR"/>
          </a:p>
        </p:txBody>
      </p:sp>
      <p:sp>
        <p:nvSpPr>
          <p:cNvPr id="6" name="Footer Placeholder 5">
            <a:extLst>
              <a:ext uri="{FF2B5EF4-FFF2-40B4-BE49-F238E27FC236}">
                <a16:creationId xmlns:a16="http://schemas.microsoft.com/office/drawing/2014/main" id="{9CF89AD1-5730-CBAA-8E8F-62A37E1A5096}"/>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a16="http://schemas.microsoft.com/office/drawing/2014/main" id="{C02B3904-786D-ADE3-F0A2-975DEF05522C}"/>
              </a:ext>
            </a:extLst>
          </p:cNvPr>
          <p:cNvSpPr>
            <a:spLocks noGrp="1"/>
          </p:cNvSpPr>
          <p:nvPr>
            <p:ph type="sldNum" sz="quarter" idx="12"/>
          </p:nvPr>
        </p:nvSpPr>
        <p:spPr/>
        <p:txBody>
          <a:bodyPr/>
          <a:lstStyle/>
          <a:p>
            <a:fld id="{FEBB6018-02A3-4A90-AE3D-7BE0FC8A4065}" type="slidenum">
              <a:rPr lang="tr-TR" smtClean="0"/>
              <a:t>‹#›</a:t>
            </a:fld>
            <a:endParaRPr lang="tr-TR"/>
          </a:p>
        </p:txBody>
      </p:sp>
    </p:spTree>
    <p:extLst>
      <p:ext uri="{BB962C8B-B14F-4D97-AF65-F5344CB8AC3E}">
        <p14:creationId xmlns:p14="http://schemas.microsoft.com/office/powerpoint/2010/main" val="320775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54CBD-2ABE-188A-3171-15444FAD53FE}"/>
              </a:ext>
            </a:extLst>
          </p:cNvPr>
          <p:cNvSpPr>
            <a:spLocks noGrp="1"/>
          </p:cNvSpPr>
          <p:nvPr>
            <p:ph type="title"/>
          </p:nvPr>
        </p:nvSpPr>
        <p:spPr>
          <a:xfrm>
            <a:off x="839788" y="365125"/>
            <a:ext cx="10515600" cy="1325563"/>
          </a:xfrm>
        </p:spPr>
        <p:txBody>
          <a:bodyPr/>
          <a:lstStyle/>
          <a:p>
            <a:r>
              <a:rPr lang="en-US"/>
              <a:t>Click to edit Master title style</a:t>
            </a:r>
            <a:endParaRPr lang="tr-TR"/>
          </a:p>
        </p:txBody>
      </p:sp>
      <p:sp>
        <p:nvSpPr>
          <p:cNvPr id="3" name="Text Placeholder 2">
            <a:extLst>
              <a:ext uri="{FF2B5EF4-FFF2-40B4-BE49-F238E27FC236}">
                <a16:creationId xmlns:a16="http://schemas.microsoft.com/office/drawing/2014/main" id="{F1A0F469-8F29-0CA3-408A-662BD89AB3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2AB2883-A5EB-DBAA-20B3-34A1752B9B5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5" name="Text Placeholder 4">
            <a:extLst>
              <a:ext uri="{FF2B5EF4-FFF2-40B4-BE49-F238E27FC236}">
                <a16:creationId xmlns:a16="http://schemas.microsoft.com/office/drawing/2014/main" id="{84A76812-C888-F40F-00EE-A41582FD6B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D42BDA-048E-6A31-4E78-0D147AF78A9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7" name="Date Placeholder 6">
            <a:extLst>
              <a:ext uri="{FF2B5EF4-FFF2-40B4-BE49-F238E27FC236}">
                <a16:creationId xmlns:a16="http://schemas.microsoft.com/office/drawing/2014/main" id="{89D416FE-B49C-1B79-BF3B-4FE354461D2E}"/>
              </a:ext>
            </a:extLst>
          </p:cNvPr>
          <p:cNvSpPr>
            <a:spLocks noGrp="1"/>
          </p:cNvSpPr>
          <p:nvPr>
            <p:ph type="dt" sz="half" idx="10"/>
          </p:nvPr>
        </p:nvSpPr>
        <p:spPr/>
        <p:txBody>
          <a:bodyPr/>
          <a:lstStyle/>
          <a:p>
            <a:fld id="{A80F19F1-AC8C-4F26-A08D-136BE361A45D}" type="datetimeFigureOut">
              <a:rPr lang="tr-TR" smtClean="0"/>
              <a:t>12.05.2025</a:t>
            </a:fld>
            <a:endParaRPr lang="tr-TR"/>
          </a:p>
        </p:txBody>
      </p:sp>
      <p:sp>
        <p:nvSpPr>
          <p:cNvPr id="8" name="Footer Placeholder 7">
            <a:extLst>
              <a:ext uri="{FF2B5EF4-FFF2-40B4-BE49-F238E27FC236}">
                <a16:creationId xmlns:a16="http://schemas.microsoft.com/office/drawing/2014/main" id="{FC3CB53E-41F3-B925-68AA-3D4BE01C7DFD}"/>
              </a:ext>
            </a:extLst>
          </p:cNvPr>
          <p:cNvSpPr>
            <a:spLocks noGrp="1"/>
          </p:cNvSpPr>
          <p:nvPr>
            <p:ph type="ftr" sz="quarter" idx="11"/>
          </p:nvPr>
        </p:nvSpPr>
        <p:spPr/>
        <p:txBody>
          <a:bodyPr/>
          <a:lstStyle/>
          <a:p>
            <a:endParaRPr lang="tr-TR"/>
          </a:p>
        </p:txBody>
      </p:sp>
      <p:sp>
        <p:nvSpPr>
          <p:cNvPr id="9" name="Slide Number Placeholder 8">
            <a:extLst>
              <a:ext uri="{FF2B5EF4-FFF2-40B4-BE49-F238E27FC236}">
                <a16:creationId xmlns:a16="http://schemas.microsoft.com/office/drawing/2014/main" id="{48AFB3C9-A04C-3B19-AEA5-FEDDBDF2150F}"/>
              </a:ext>
            </a:extLst>
          </p:cNvPr>
          <p:cNvSpPr>
            <a:spLocks noGrp="1"/>
          </p:cNvSpPr>
          <p:nvPr>
            <p:ph type="sldNum" sz="quarter" idx="12"/>
          </p:nvPr>
        </p:nvSpPr>
        <p:spPr/>
        <p:txBody>
          <a:bodyPr/>
          <a:lstStyle/>
          <a:p>
            <a:fld id="{FEBB6018-02A3-4A90-AE3D-7BE0FC8A4065}" type="slidenum">
              <a:rPr lang="tr-TR" smtClean="0"/>
              <a:t>‹#›</a:t>
            </a:fld>
            <a:endParaRPr lang="tr-TR"/>
          </a:p>
        </p:txBody>
      </p:sp>
    </p:spTree>
    <p:extLst>
      <p:ext uri="{BB962C8B-B14F-4D97-AF65-F5344CB8AC3E}">
        <p14:creationId xmlns:p14="http://schemas.microsoft.com/office/powerpoint/2010/main" val="22945539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8B2E8-E1F3-9DD5-46B9-BD1EAED0B047}"/>
              </a:ext>
            </a:extLst>
          </p:cNvPr>
          <p:cNvSpPr>
            <a:spLocks noGrp="1"/>
          </p:cNvSpPr>
          <p:nvPr>
            <p:ph type="title"/>
          </p:nvPr>
        </p:nvSpPr>
        <p:spPr/>
        <p:txBody>
          <a:bodyPr/>
          <a:lstStyle/>
          <a:p>
            <a:r>
              <a:rPr lang="en-US"/>
              <a:t>Click to edit Master title style</a:t>
            </a:r>
            <a:endParaRPr lang="tr-TR"/>
          </a:p>
        </p:txBody>
      </p:sp>
      <p:sp>
        <p:nvSpPr>
          <p:cNvPr id="3" name="Date Placeholder 2">
            <a:extLst>
              <a:ext uri="{FF2B5EF4-FFF2-40B4-BE49-F238E27FC236}">
                <a16:creationId xmlns:a16="http://schemas.microsoft.com/office/drawing/2014/main" id="{A9CC3931-3834-38E9-F09F-4B0F7F576E2F}"/>
              </a:ext>
            </a:extLst>
          </p:cNvPr>
          <p:cNvSpPr>
            <a:spLocks noGrp="1"/>
          </p:cNvSpPr>
          <p:nvPr>
            <p:ph type="dt" sz="half" idx="10"/>
          </p:nvPr>
        </p:nvSpPr>
        <p:spPr/>
        <p:txBody>
          <a:bodyPr/>
          <a:lstStyle/>
          <a:p>
            <a:fld id="{A80F19F1-AC8C-4F26-A08D-136BE361A45D}" type="datetimeFigureOut">
              <a:rPr lang="tr-TR" smtClean="0"/>
              <a:t>12.05.2025</a:t>
            </a:fld>
            <a:endParaRPr lang="tr-TR"/>
          </a:p>
        </p:txBody>
      </p:sp>
      <p:sp>
        <p:nvSpPr>
          <p:cNvPr id="4" name="Footer Placeholder 3">
            <a:extLst>
              <a:ext uri="{FF2B5EF4-FFF2-40B4-BE49-F238E27FC236}">
                <a16:creationId xmlns:a16="http://schemas.microsoft.com/office/drawing/2014/main" id="{99106D02-7EAD-6DE3-1DB4-975B551D8BD2}"/>
              </a:ext>
            </a:extLst>
          </p:cNvPr>
          <p:cNvSpPr>
            <a:spLocks noGrp="1"/>
          </p:cNvSpPr>
          <p:nvPr>
            <p:ph type="ftr" sz="quarter" idx="11"/>
          </p:nvPr>
        </p:nvSpPr>
        <p:spPr/>
        <p:txBody>
          <a:bodyPr/>
          <a:lstStyle/>
          <a:p>
            <a:endParaRPr lang="tr-TR"/>
          </a:p>
        </p:txBody>
      </p:sp>
      <p:sp>
        <p:nvSpPr>
          <p:cNvPr id="5" name="Slide Number Placeholder 4">
            <a:extLst>
              <a:ext uri="{FF2B5EF4-FFF2-40B4-BE49-F238E27FC236}">
                <a16:creationId xmlns:a16="http://schemas.microsoft.com/office/drawing/2014/main" id="{0F39C65A-1A5E-6332-1351-D76BD6ABEA4A}"/>
              </a:ext>
            </a:extLst>
          </p:cNvPr>
          <p:cNvSpPr>
            <a:spLocks noGrp="1"/>
          </p:cNvSpPr>
          <p:nvPr>
            <p:ph type="sldNum" sz="quarter" idx="12"/>
          </p:nvPr>
        </p:nvSpPr>
        <p:spPr/>
        <p:txBody>
          <a:bodyPr/>
          <a:lstStyle/>
          <a:p>
            <a:fld id="{FEBB6018-02A3-4A90-AE3D-7BE0FC8A4065}" type="slidenum">
              <a:rPr lang="tr-TR" smtClean="0"/>
              <a:t>‹#›</a:t>
            </a:fld>
            <a:endParaRPr lang="tr-TR"/>
          </a:p>
        </p:txBody>
      </p:sp>
    </p:spTree>
    <p:extLst>
      <p:ext uri="{BB962C8B-B14F-4D97-AF65-F5344CB8AC3E}">
        <p14:creationId xmlns:p14="http://schemas.microsoft.com/office/powerpoint/2010/main" val="6593952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6FFE8AA-3915-0E01-C16C-D15131B2DD31}"/>
              </a:ext>
            </a:extLst>
          </p:cNvPr>
          <p:cNvSpPr>
            <a:spLocks noGrp="1"/>
          </p:cNvSpPr>
          <p:nvPr>
            <p:ph type="dt" sz="half" idx="10"/>
          </p:nvPr>
        </p:nvSpPr>
        <p:spPr/>
        <p:txBody>
          <a:bodyPr/>
          <a:lstStyle/>
          <a:p>
            <a:fld id="{A80F19F1-AC8C-4F26-A08D-136BE361A45D}" type="datetimeFigureOut">
              <a:rPr lang="tr-TR" smtClean="0"/>
              <a:t>12.05.2025</a:t>
            </a:fld>
            <a:endParaRPr lang="tr-TR"/>
          </a:p>
        </p:txBody>
      </p:sp>
      <p:sp>
        <p:nvSpPr>
          <p:cNvPr id="3" name="Footer Placeholder 2">
            <a:extLst>
              <a:ext uri="{FF2B5EF4-FFF2-40B4-BE49-F238E27FC236}">
                <a16:creationId xmlns:a16="http://schemas.microsoft.com/office/drawing/2014/main" id="{6220101A-4B3B-DE67-9773-436C6824A543}"/>
              </a:ext>
            </a:extLst>
          </p:cNvPr>
          <p:cNvSpPr>
            <a:spLocks noGrp="1"/>
          </p:cNvSpPr>
          <p:nvPr>
            <p:ph type="ftr" sz="quarter" idx="11"/>
          </p:nvPr>
        </p:nvSpPr>
        <p:spPr/>
        <p:txBody>
          <a:bodyPr/>
          <a:lstStyle/>
          <a:p>
            <a:endParaRPr lang="tr-TR"/>
          </a:p>
        </p:txBody>
      </p:sp>
      <p:sp>
        <p:nvSpPr>
          <p:cNvPr id="4" name="Slide Number Placeholder 3">
            <a:extLst>
              <a:ext uri="{FF2B5EF4-FFF2-40B4-BE49-F238E27FC236}">
                <a16:creationId xmlns:a16="http://schemas.microsoft.com/office/drawing/2014/main" id="{F5D80233-AC30-8E41-F3D9-00D510E0C6CF}"/>
              </a:ext>
            </a:extLst>
          </p:cNvPr>
          <p:cNvSpPr>
            <a:spLocks noGrp="1"/>
          </p:cNvSpPr>
          <p:nvPr>
            <p:ph type="sldNum" sz="quarter" idx="12"/>
          </p:nvPr>
        </p:nvSpPr>
        <p:spPr/>
        <p:txBody>
          <a:bodyPr/>
          <a:lstStyle/>
          <a:p>
            <a:fld id="{FEBB6018-02A3-4A90-AE3D-7BE0FC8A4065}" type="slidenum">
              <a:rPr lang="tr-TR" smtClean="0"/>
              <a:t>‹#›</a:t>
            </a:fld>
            <a:endParaRPr lang="tr-TR"/>
          </a:p>
        </p:txBody>
      </p:sp>
    </p:spTree>
    <p:extLst>
      <p:ext uri="{BB962C8B-B14F-4D97-AF65-F5344CB8AC3E}">
        <p14:creationId xmlns:p14="http://schemas.microsoft.com/office/powerpoint/2010/main" val="3326085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CA6B1-5272-58A0-0E99-6C828E47A8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tr-TR"/>
          </a:p>
        </p:txBody>
      </p:sp>
      <p:sp>
        <p:nvSpPr>
          <p:cNvPr id="3" name="Content Placeholder 2">
            <a:extLst>
              <a:ext uri="{FF2B5EF4-FFF2-40B4-BE49-F238E27FC236}">
                <a16:creationId xmlns:a16="http://schemas.microsoft.com/office/drawing/2014/main" id="{8F20717B-D0BA-AE5B-3764-B46B5A2B5F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Text Placeholder 3">
            <a:extLst>
              <a:ext uri="{FF2B5EF4-FFF2-40B4-BE49-F238E27FC236}">
                <a16:creationId xmlns:a16="http://schemas.microsoft.com/office/drawing/2014/main" id="{11E820A3-839A-2D2E-859F-F7C4E12A71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3E23EA-A746-D77A-D917-97093FE31802}"/>
              </a:ext>
            </a:extLst>
          </p:cNvPr>
          <p:cNvSpPr>
            <a:spLocks noGrp="1"/>
          </p:cNvSpPr>
          <p:nvPr>
            <p:ph type="dt" sz="half" idx="10"/>
          </p:nvPr>
        </p:nvSpPr>
        <p:spPr/>
        <p:txBody>
          <a:bodyPr/>
          <a:lstStyle/>
          <a:p>
            <a:fld id="{A80F19F1-AC8C-4F26-A08D-136BE361A45D}" type="datetimeFigureOut">
              <a:rPr lang="tr-TR" smtClean="0"/>
              <a:t>12.05.2025</a:t>
            </a:fld>
            <a:endParaRPr lang="tr-TR"/>
          </a:p>
        </p:txBody>
      </p:sp>
      <p:sp>
        <p:nvSpPr>
          <p:cNvPr id="6" name="Footer Placeholder 5">
            <a:extLst>
              <a:ext uri="{FF2B5EF4-FFF2-40B4-BE49-F238E27FC236}">
                <a16:creationId xmlns:a16="http://schemas.microsoft.com/office/drawing/2014/main" id="{E5DD1672-9C09-F747-7A3C-FBBF8FD58178}"/>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a16="http://schemas.microsoft.com/office/drawing/2014/main" id="{58D4A7B1-146E-DAC6-70CD-26182196F2BE}"/>
              </a:ext>
            </a:extLst>
          </p:cNvPr>
          <p:cNvSpPr>
            <a:spLocks noGrp="1"/>
          </p:cNvSpPr>
          <p:nvPr>
            <p:ph type="sldNum" sz="quarter" idx="12"/>
          </p:nvPr>
        </p:nvSpPr>
        <p:spPr/>
        <p:txBody>
          <a:bodyPr/>
          <a:lstStyle/>
          <a:p>
            <a:fld id="{FEBB6018-02A3-4A90-AE3D-7BE0FC8A4065}" type="slidenum">
              <a:rPr lang="tr-TR" smtClean="0"/>
              <a:t>‹#›</a:t>
            </a:fld>
            <a:endParaRPr lang="tr-TR"/>
          </a:p>
        </p:txBody>
      </p:sp>
    </p:spTree>
    <p:extLst>
      <p:ext uri="{BB962C8B-B14F-4D97-AF65-F5344CB8AC3E}">
        <p14:creationId xmlns:p14="http://schemas.microsoft.com/office/powerpoint/2010/main" val="33507473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40CBA-4490-62ED-EE84-F315BED837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tr-TR"/>
          </a:p>
        </p:txBody>
      </p:sp>
      <p:sp>
        <p:nvSpPr>
          <p:cNvPr id="3" name="Picture Placeholder 2">
            <a:extLst>
              <a:ext uri="{FF2B5EF4-FFF2-40B4-BE49-F238E27FC236}">
                <a16:creationId xmlns:a16="http://schemas.microsoft.com/office/drawing/2014/main" id="{0C27CE8E-45EE-27E9-690B-BF7D551216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Text Placeholder 3">
            <a:extLst>
              <a:ext uri="{FF2B5EF4-FFF2-40B4-BE49-F238E27FC236}">
                <a16:creationId xmlns:a16="http://schemas.microsoft.com/office/drawing/2014/main" id="{4FFC3079-6621-85B3-DCC7-9168B8A67C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C777D8-812A-10C2-61D9-F82089ACA420}"/>
              </a:ext>
            </a:extLst>
          </p:cNvPr>
          <p:cNvSpPr>
            <a:spLocks noGrp="1"/>
          </p:cNvSpPr>
          <p:nvPr>
            <p:ph type="dt" sz="half" idx="10"/>
          </p:nvPr>
        </p:nvSpPr>
        <p:spPr/>
        <p:txBody>
          <a:bodyPr/>
          <a:lstStyle/>
          <a:p>
            <a:fld id="{A80F19F1-AC8C-4F26-A08D-136BE361A45D}" type="datetimeFigureOut">
              <a:rPr lang="tr-TR" smtClean="0"/>
              <a:t>12.05.2025</a:t>
            </a:fld>
            <a:endParaRPr lang="tr-TR"/>
          </a:p>
        </p:txBody>
      </p:sp>
      <p:sp>
        <p:nvSpPr>
          <p:cNvPr id="6" name="Footer Placeholder 5">
            <a:extLst>
              <a:ext uri="{FF2B5EF4-FFF2-40B4-BE49-F238E27FC236}">
                <a16:creationId xmlns:a16="http://schemas.microsoft.com/office/drawing/2014/main" id="{9B9E4C4E-9401-FBA7-C3AF-5DBECF0050D6}"/>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a16="http://schemas.microsoft.com/office/drawing/2014/main" id="{6EE96B63-69C9-6D98-4FCC-2B450C96BE1F}"/>
              </a:ext>
            </a:extLst>
          </p:cNvPr>
          <p:cNvSpPr>
            <a:spLocks noGrp="1"/>
          </p:cNvSpPr>
          <p:nvPr>
            <p:ph type="sldNum" sz="quarter" idx="12"/>
          </p:nvPr>
        </p:nvSpPr>
        <p:spPr/>
        <p:txBody>
          <a:bodyPr/>
          <a:lstStyle/>
          <a:p>
            <a:fld id="{FEBB6018-02A3-4A90-AE3D-7BE0FC8A4065}" type="slidenum">
              <a:rPr lang="tr-TR" smtClean="0"/>
              <a:t>‹#›</a:t>
            </a:fld>
            <a:endParaRPr lang="tr-TR"/>
          </a:p>
        </p:txBody>
      </p:sp>
    </p:spTree>
    <p:extLst>
      <p:ext uri="{BB962C8B-B14F-4D97-AF65-F5344CB8AC3E}">
        <p14:creationId xmlns:p14="http://schemas.microsoft.com/office/powerpoint/2010/main" val="26308060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4C0A5C-9EAC-929D-5E41-909CD43088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tr-TR"/>
          </a:p>
        </p:txBody>
      </p:sp>
      <p:sp>
        <p:nvSpPr>
          <p:cNvPr id="3" name="Text Placeholder 2">
            <a:extLst>
              <a:ext uri="{FF2B5EF4-FFF2-40B4-BE49-F238E27FC236}">
                <a16:creationId xmlns:a16="http://schemas.microsoft.com/office/drawing/2014/main" id="{299A1DA4-BFD8-FFB6-4C46-AB90E8F5DD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4" name="Date Placeholder 3">
            <a:extLst>
              <a:ext uri="{FF2B5EF4-FFF2-40B4-BE49-F238E27FC236}">
                <a16:creationId xmlns:a16="http://schemas.microsoft.com/office/drawing/2014/main" id="{5D815EB2-C4AA-4A8F-E6B4-645581A1A9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80F19F1-AC8C-4F26-A08D-136BE361A45D}" type="datetimeFigureOut">
              <a:rPr lang="tr-TR" smtClean="0"/>
              <a:t>12.05.2025</a:t>
            </a:fld>
            <a:endParaRPr lang="tr-TR"/>
          </a:p>
        </p:txBody>
      </p:sp>
      <p:sp>
        <p:nvSpPr>
          <p:cNvPr id="5" name="Footer Placeholder 4">
            <a:extLst>
              <a:ext uri="{FF2B5EF4-FFF2-40B4-BE49-F238E27FC236}">
                <a16:creationId xmlns:a16="http://schemas.microsoft.com/office/drawing/2014/main" id="{FE1F16DC-9E4F-5651-A892-8305991EF1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tr-TR"/>
          </a:p>
        </p:txBody>
      </p:sp>
      <p:sp>
        <p:nvSpPr>
          <p:cNvPr id="6" name="Slide Number Placeholder 5">
            <a:extLst>
              <a:ext uri="{FF2B5EF4-FFF2-40B4-BE49-F238E27FC236}">
                <a16:creationId xmlns:a16="http://schemas.microsoft.com/office/drawing/2014/main" id="{DB2A0006-A59F-0005-F965-CBD95A1C9C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EBB6018-02A3-4A90-AE3D-7BE0FC8A4065}" type="slidenum">
              <a:rPr lang="tr-TR" smtClean="0"/>
              <a:t>‹#›</a:t>
            </a:fld>
            <a:endParaRPr lang="tr-TR"/>
          </a:p>
        </p:txBody>
      </p:sp>
    </p:spTree>
    <p:extLst>
      <p:ext uri="{BB962C8B-B14F-4D97-AF65-F5344CB8AC3E}">
        <p14:creationId xmlns:p14="http://schemas.microsoft.com/office/powerpoint/2010/main" val="25057449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6C3670C-A113-FC97-277C-72BFDE7D292E}"/>
              </a:ext>
            </a:extLst>
          </p:cNvPr>
          <p:cNvPicPr>
            <a:picLocks noChangeAspect="1"/>
          </p:cNvPicPr>
          <p:nvPr/>
        </p:nvPicPr>
        <p:blipFill>
          <a:blip r:embed="rId2"/>
          <a:srcRect r="21337" b="-1"/>
          <a:stretch/>
        </p:blipFill>
        <p:spPr>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p:spPr>
      </p:pic>
      <p:sp useBgFill="1">
        <p:nvSpPr>
          <p:cNvPr id="12" name="Freeform: Shape 11">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B7CAB53-9A6E-3766-9D09-895896CAD243}"/>
              </a:ext>
            </a:extLst>
          </p:cNvPr>
          <p:cNvSpPr>
            <a:spLocks noGrp="1"/>
          </p:cNvSpPr>
          <p:nvPr>
            <p:ph type="ctrTitle"/>
          </p:nvPr>
        </p:nvSpPr>
        <p:spPr>
          <a:xfrm>
            <a:off x="477981" y="1122363"/>
            <a:ext cx="4023360" cy="3204134"/>
          </a:xfrm>
        </p:spPr>
        <p:txBody>
          <a:bodyPr anchor="b">
            <a:normAutofit/>
          </a:bodyPr>
          <a:lstStyle/>
          <a:p>
            <a:pPr algn="l"/>
            <a:r>
              <a:rPr lang="tr-TR" sz="4800" dirty="0"/>
              <a:t>Bank </a:t>
            </a:r>
            <a:r>
              <a:rPr lang="en-US" sz="4800" dirty="0"/>
              <a:t>Data Analysis by S. Alp Katar</a:t>
            </a:r>
            <a:endParaRPr lang="tr-TR" sz="4800" dirty="0"/>
          </a:p>
        </p:txBody>
      </p:sp>
      <p:sp>
        <p:nvSpPr>
          <p:cNvPr id="3" name="Subtitle 2">
            <a:extLst>
              <a:ext uri="{FF2B5EF4-FFF2-40B4-BE49-F238E27FC236}">
                <a16:creationId xmlns:a16="http://schemas.microsoft.com/office/drawing/2014/main" id="{783E5444-D102-F810-E9E4-6D265380A37F}"/>
              </a:ext>
            </a:extLst>
          </p:cNvPr>
          <p:cNvSpPr>
            <a:spLocks noGrp="1"/>
          </p:cNvSpPr>
          <p:nvPr>
            <p:ph type="subTitle" idx="1"/>
          </p:nvPr>
        </p:nvSpPr>
        <p:spPr>
          <a:xfrm>
            <a:off x="477981" y="4872922"/>
            <a:ext cx="3933306" cy="1208141"/>
          </a:xfrm>
        </p:spPr>
        <p:txBody>
          <a:bodyPr>
            <a:normAutofit/>
          </a:bodyPr>
          <a:lstStyle/>
          <a:p>
            <a:pPr algn="l"/>
            <a:endParaRPr lang="en-US" sz="2000" dirty="0"/>
          </a:p>
          <a:p>
            <a:pPr algn="l"/>
            <a:endParaRPr lang="en-US" sz="2000" dirty="0"/>
          </a:p>
          <a:p>
            <a:pPr algn="l"/>
            <a:r>
              <a:rPr lang="en-US" sz="2000" dirty="0"/>
              <a:t>1002210003</a:t>
            </a:r>
            <a:endParaRPr lang="tr-TR" sz="2000" dirty="0"/>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6565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4FBAB6-7B6A-23AA-A4E1-47943F18F4F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92019C2-BA6A-9069-2EAF-1CCB023EB854}"/>
              </a:ext>
            </a:extLst>
          </p:cNvPr>
          <p:cNvSpPr txBox="1"/>
          <p:nvPr/>
        </p:nvSpPr>
        <p:spPr>
          <a:xfrm>
            <a:off x="329784" y="274293"/>
            <a:ext cx="11467475" cy="4822539"/>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STEP 3: </a:t>
            </a:r>
            <a:r>
              <a:rPr lang="en-GB" b="1" i="1" kern="100" dirty="0">
                <a:solidFill>
                  <a:srgbClr val="7030A0"/>
                </a:solidFill>
                <a:latin typeface="Aptos" panose="020B0004020202020204" pitchFamily="34" charset="0"/>
                <a:cs typeface="Arial" panose="020B0604020202020204" pitchFamily="34" charset="0"/>
              </a:rPr>
              <a:t>AGGREGATE SPENDING &amp; MERGE WITH CUSTOMER DATA</a:t>
            </a:r>
          </a:p>
          <a:p>
            <a:pPr marL="0" marR="0">
              <a:lnSpc>
                <a:spcPct val="115000"/>
              </a:lnSpc>
              <a:spcAft>
                <a:spcPts val="800"/>
              </a:spcAft>
              <a:buNone/>
            </a:pPr>
            <a:endPar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endParaRPr>
          </a:p>
          <a:p>
            <a:pPr marL="0" marR="0">
              <a:lnSpc>
                <a:spcPct val="115000"/>
              </a:lnSpc>
              <a:spcAft>
                <a:spcPts val="800"/>
              </a:spcAft>
              <a:buNone/>
            </a:pPr>
            <a:endPar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endParaRPr>
          </a:p>
          <a:p>
            <a:pPr>
              <a:lnSpc>
                <a:spcPct val="115000"/>
              </a:lnSpc>
              <a:spcAft>
                <a:spcPts val="800"/>
              </a:spcAft>
            </a:pPr>
            <a:r>
              <a:rPr lang="en-GB" b="1" kern="100" dirty="0">
                <a:solidFill>
                  <a:srgbClr val="7030A0"/>
                </a:solidFill>
                <a:latin typeface="Aptos" panose="020B0004020202020204" pitchFamily="34" charset="0"/>
                <a:cs typeface="Arial" panose="020B0604020202020204" pitchFamily="34" charset="0"/>
              </a:rPr>
              <a:t># Pivot the data to get total spent by category per customer</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agg_spending</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spending_df.groupby</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IABCustomerNo</a:t>
            </a: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SpendingType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SpentAmount</a:t>
            </a:r>
            <a:r>
              <a:rPr lang="en-GB" b="1" kern="100" dirty="0">
                <a:solidFill>
                  <a:srgbClr val="FF0000"/>
                </a:solidFill>
                <a:latin typeface="Aptos" panose="020B0004020202020204" pitchFamily="34" charset="0"/>
                <a:cs typeface="Arial" panose="020B0604020202020204" pitchFamily="34" charset="0"/>
              </a:rPr>
              <a:t>'].sum().unstack(</a:t>
            </a:r>
            <a:r>
              <a:rPr lang="en-GB" b="1" kern="100" dirty="0" err="1">
                <a:solidFill>
                  <a:srgbClr val="FF0000"/>
                </a:solidFill>
                <a:latin typeface="Aptos" panose="020B0004020202020204" pitchFamily="34" charset="0"/>
                <a:cs typeface="Arial" panose="020B0604020202020204" pitchFamily="34" charset="0"/>
              </a:rPr>
              <a:t>fill_value</a:t>
            </a:r>
            <a:r>
              <a:rPr lang="en-GB" b="1" kern="100" dirty="0">
                <a:solidFill>
                  <a:srgbClr val="FF0000"/>
                </a:solidFill>
                <a:latin typeface="Aptos" panose="020B0004020202020204" pitchFamily="34" charset="0"/>
                <a:cs typeface="Arial" panose="020B0604020202020204" pitchFamily="34" charset="0"/>
              </a:rPr>
              <a:t>=0)</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agg_spending.reset_index</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inplace</a:t>
            </a:r>
            <a:r>
              <a:rPr lang="en-GB" b="1" kern="100" dirty="0">
                <a:solidFill>
                  <a:srgbClr val="FF0000"/>
                </a:solidFill>
                <a:latin typeface="Aptos" panose="020B0004020202020204" pitchFamily="34" charset="0"/>
                <a:cs typeface="Arial" panose="020B0604020202020204" pitchFamily="34" charset="0"/>
              </a:rPr>
              <a:t>=True)</a:t>
            </a:r>
          </a:p>
          <a:p>
            <a:pPr>
              <a:lnSpc>
                <a:spcPct val="115000"/>
              </a:lnSpc>
              <a:spcAft>
                <a:spcPts val="800"/>
              </a:spcAft>
            </a:pPr>
            <a:br>
              <a:rPr lang="en-GB" b="1" kern="100" dirty="0">
                <a:solidFill>
                  <a:srgbClr val="FF0000"/>
                </a:solidFill>
                <a:latin typeface="Aptos" panose="020B0004020202020204" pitchFamily="34" charset="0"/>
                <a:cs typeface="Arial" panose="020B0604020202020204" pitchFamily="34" charset="0"/>
              </a:rPr>
            </a:br>
            <a:r>
              <a:rPr lang="en-GB" b="1" kern="100" dirty="0">
                <a:solidFill>
                  <a:srgbClr val="7030A0"/>
                </a:solidFill>
                <a:latin typeface="Aptos" panose="020B0004020202020204" pitchFamily="34" charset="0"/>
                <a:cs typeface="Arial" panose="020B0604020202020204" pitchFamily="34" charset="0"/>
              </a:rPr>
              <a:t># Merge with customer info</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pd.merge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customer_df</a:t>
            </a: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agg_spending</a:t>
            </a:r>
            <a:r>
              <a:rPr lang="en-GB" b="1" kern="100" dirty="0">
                <a:solidFill>
                  <a:srgbClr val="FF0000"/>
                </a:solidFill>
                <a:latin typeface="Aptos" panose="020B0004020202020204" pitchFamily="34" charset="0"/>
                <a:cs typeface="Arial" panose="020B0604020202020204" pitchFamily="34" charset="0"/>
              </a:rPr>
              <a:t>, on='</a:t>
            </a:r>
            <a:r>
              <a:rPr lang="en-GB" b="1" kern="100" dirty="0" err="1">
                <a:solidFill>
                  <a:srgbClr val="FF0000"/>
                </a:solidFill>
                <a:latin typeface="Aptos" panose="020B0004020202020204" pitchFamily="34" charset="0"/>
                <a:cs typeface="Arial" panose="020B0604020202020204" pitchFamily="34" charset="0"/>
              </a:rPr>
              <a:t>IABCustomerNo</a:t>
            </a:r>
            <a:r>
              <a:rPr lang="en-GB" b="1" kern="100" dirty="0">
                <a:solidFill>
                  <a:srgbClr val="FF0000"/>
                </a:solidFill>
                <a:latin typeface="Aptos" panose="020B0004020202020204" pitchFamily="34" charset="0"/>
                <a:cs typeface="Arial" panose="020B0604020202020204" pitchFamily="34" charset="0"/>
              </a:rPr>
              <a:t>', how='left')</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merged_df.fillna</a:t>
            </a:r>
            <a:r>
              <a:rPr lang="en-GB" b="1" kern="100" dirty="0">
                <a:solidFill>
                  <a:srgbClr val="FF0000"/>
                </a:solidFill>
                <a:latin typeface="Aptos" panose="020B0004020202020204" pitchFamily="34" charset="0"/>
                <a:cs typeface="Arial" panose="020B0604020202020204" pitchFamily="34" charset="0"/>
              </a:rPr>
              <a:t>(0, </a:t>
            </a:r>
            <a:r>
              <a:rPr lang="en-GB" b="1" kern="100" dirty="0" err="1">
                <a:solidFill>
                  <a:srgbClr val="FF0000"/>
                </a:solidFill>
                <a:latin typeface="Aptos" panose="020B0004020202020204" pitchFamily="34" charset="0"/>
                <a:cs typeface="Arial" panose="020B0604020202020204" pitchFamily="34" charset="0"/>
              </a:rPr>
              <a:t>inplace</a:t>
            </a:r>
            <a:r>
              <a:rPr lang="en-GB" b="1" kern="100" dirty="0">
                <a:solidFill>
                  <a:srgbClr val="FF0000"/>
                </a:solidFill>
                <a:latin typeface="Aptos" panose="020B0004020202020204" pitchFamily="34" charset="0"/>
                <a:cs typeface="Arial" panose="020B0604020202020204" pitchFamily="34" charset="0"/>
              </a:rPr>
              <a:t>=True)  # fill NA values with 0s</a:t>
            </a: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3344942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D91295-B772-C6AA-EE1A-B8E61141990E}"/>
              </a:ext>
            </a:extLst>
          </p:cNvPr>
          <p:cNvSpPr txBox="1"/>
          <p:nvPr/>
        </p:nvSpPr>
        <p:spPr>
          <a:xfrm>
            <a:off x="329784" y="274293"/>
            <a:ext cx="11467475" cy="4503990"/>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STEP 4: </a:t>
            </a:r>
            <a:r>
              <a:rPr lang="en-GB" b="1" i="1" kern="100" dirty="0">
                <a:solidFill>
                  <a:srgbClr val="7030A0"/>
                </a:solidFill>
                <a:latin typeface="Aptos" panose="020B0004020202020204" pitchFamily="34" charset="0"/>
                <a:cs typeface="Arial" panose="020B0604020202020204" pitchFamily="34" charset="0"/>
              </a:rPr>
              <a:t>ELIGIBLE CUSTOMERS FOR CAMPAIGN</a:t>
            </a: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buNone/>
            </a:pPr>
            <a:r>
              <a:rPr lang="en-GB" b="1" kern="100" dirty="0">
                <a:solidFill>
                  <a:srgbClr val="7030A0"/>
                </a:solidFill>
                <a:latin typeface="Aptos" panose="020B0004020202020204" pitchFamily="34" charset="0"/>
                <a:cs typeface="Arial" panose="020B0604020202020204" pitchFamily="34" charset="0"/>
              </a:rPr>
              <a:t># Spending column names</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spending_cols</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agg_spending.columns.drop</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IABCustomerNo</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other_categories</a:t>
            </a:r>
            <a:r>
              <a:rPr lang="en-GB" b="1" kern="100" dirty="0">
                <a:solidFill>
                  <a:srgbClr val="FF0000"/>
                </a:solidFill>
                <a:latin typeface="Aptos" panose="020B0004020202020204" pitchFamily="34" charset="0"/>
                <a:cs typeface="Arial" panose="020B0604020202020204" pitchFamily="34" charset="0"/>
              </a:rPr>
              <a:t> = [col for col in </a:t>
            </a:r>
            <a:r>
              <a:rPr lang="en-GB" b="1" kern="100" dirty="0" err="1">
                <a:solidFill>
                  <a:srgbClr val="FF0000"/>
                </a:solidFill>
                <a:latin typeface="Aptos" panose="020B0004020202020204" pitchFamily="34" charset="0"/>
                <a:cs typeface="Arial" panose="020B0604020202020204" pitchFamily="34" charset="0"/>
              </a:rPr>
              <a:t>spending_cols</a:t>
            </a:r>
            <a:r>
              <a:rPr lang="en-GB" b="1" kern="100" dirty="0">
                <a:solidFill>
                  <a:srgbClr val="FF0000"/>
                </a:solidFill>
                <a:latin typeface="Aptos" panose="020B0004020202020204" pitchFamily="34" charset="0"/>
                <a:cs typeface="Arial" panose="020B0604020202020204" pitchFamily="34" charset="0"/>
              </a:rPr>
              <a:t> if col not in ['groceries', 'gasoline']]</a:t>
            </a: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kern="100" dirty="0">
                <a:solidFill>
                  <a:srgbClr val="7030A0"/>
                </a:solidFill>
                <a:latin typeface="Aptos" panose="020B0004020202020204" pitchFamily="34" charset="0"/>
                <a:cs typeface="Arial" panose="020B0604020202020204" pitchFamily="34" charset="0"/>
              </a:rPr>
              <a:t># Compute aggregated features</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OtherSpending</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other_categories</a:t>
            </a:r>
            <a:r>
              <a:rPr lang="en-GB" b="1" kern="100" dirty="0">
                <a:solidFill>
                  <a:srgbClr val="FF0000"/>
                </a:solidFill>
                <a:latin typeface="Aptos" panose="020B0004020202020204" pitchFamily="34" charset="0"/>
                <a:cs typeface="Arial" panose="020B0604020202020204" pitchFamily="34" charset="0"/>
              </a:rPr>
              <a:t>].sum(axis=1)</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GroceriesAndFuel</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['groceries'] +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['gasoline']</a:t>
            </a:r>
          </a:p>
          <a:p>
            <a:pPr>
              <a:lnSpc>
                <a:spcPct val="115000"/>
              </a:lnSpc>
              <a:spcAft>
                <a:spcPts val="800"/>
              </a:spcAft>
              <a:buNone/>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8085101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F4765C-A1E2-4ADD-2946-87448B2847A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274F190-7E89-48A1-8C41-7BC361C6D3BD}"/>
              </a:ext>
            </a:extLst>
          </p:cNvPr>
          <p:cNvSpPr txBox="1"/>
          <p:nvPr/>
        </p:nvSpPr>
        <p:spPr>
          <a:xfrm>
            <a:off x="329784" y="274293"/>
            <a:ext cx="11467475" cy="5243680"/>
          </a:xfrm>
          <a:prstGeom prst="rect">
            <a:avLst/>
          </a:prstGeom>
          <a:noFill/>
        </p:spPr>
        <p:txBody>
          <a:bodyPr wrap="square">
            <a:spAutoFit/>
          </a:bodyPr>
          <a:lstStyle/>
          <a:p>
            <a:pPr>
              <a:lnSpc>
                <a:spcPct val="115000"/>
              </a:lnSpc>
              <a:spcAft>
                <a:spcPts val="800"/>
              </a:spcAft>
              <a:buNone/>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kern="100" dirty="0">
                <a:solidFill>
                  <a:srgbClr val="7030A0"/>
                </a:solidFill>
                <a:latin typeface="Aptos" panose="020B0004020202020204" pitchFamily="34" charset="0"/>
                <a:cs typeface="Arial" panose="020B0604020202020204" pitchFamily="34" charset="0"/>
              </a:rPr>
              <a:t># Eligibility criteria:</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['Eligible'] = (</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OtherSpending</a:t>
            </a:r>
            <a:r>
              <a:rPr lang="en-GB" b="1" kern="100" dirty="0">
                <a:solidFill>
                  <a:srgbClr val="FF0000"/>
                </a:solidFill>
                <a:latin typeface="Aptos" panose="020B0004020202020204" pitchFamily="34" charset="0"/>
                <a:cs typeface="Arial" panose="020B0604020202020204" pitchFamily="34" charset="0"/>
              </a:rPr>
              <a:t>'] &gt;= 1000) &amp;</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GroceriesAndFuel</a:t>
            </a:r>
            <a:r>
              <a:rPr lang="en-GB" b="1" kern="100" dirty="0">
                <a:solidFill>
                  <a:srgbClr val="FF0000"/>
                </a:solidFill>
                <a:latin typeface="Aptos" panose="020B0004020202020204" pitchFamily="34" charset="0"/>
                <a:cs typeface="Arial" panose="020B0604020202020204" pitchFamily="34" charset="0"/>
              </a:rPr>
              <a:t>'] &lt; 500) &amp;</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SMSCommPermit</a:t>
            </a:r>
            <a:r>
              <a:rPr lang="en-GB" b="1" kern="100" dirty="0">
                <a:solidFill>
                  <a:srgbClr val="FF0000"/>
                </a:solidFill>
                <a:latin typeface="Aptos" panose="020B0004020202020204" pitchFamily="34" charset="0"/>
                <a:cs typeface="Arial" panose="020B0604020202020204" pitchFamily="34" charset="0"/>
              </a:rPr>
              <a:t>'] == 1)</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kern="100" dirty="0">
                <a:solidFill>
                  <a:srgbClr val="7030A0"/>
                </a:solidFill>
                <a:latin typeface="Aptos" panose="020B0004020202020204" pitchFamily="34" charset="0"/>
                <a:cs typeface="Arial" panose="020B0604020202020204" pitchFamily="34" charset="0"/>
              </a:rPr>
              <a:t># Filter eligible customers</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eligible_customers</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['Eligible']]</a:t>
            </a: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42015978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3AB88C-0D50-A6D0-E9CB-5D158AAC721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19C1695-A4AE-E03E-B89F-3BF1D6079725}"/>
              </a:ext>
            </a:extLst>
          </p:cNvPr>
          <p:cNvSpPr txBox="1"/>
          <p:nvPr/>
        </p:nvSpPr>
        <p:spPr>
          <a:xfrm>
            <a:off x="329784" y="274293"/>
            <a:ext cx="11467475" cy="5243680"/>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GRAPH </a:t>
            </a:r>
            <a:r>
              <a:rPr lang="en-US" b="1" i="1" kern="100" dirty="0">
                <a:solidFill>
                  <a:srgbClr val="7030A0"/>
                </a:solidFill>
                <a:latin typeface="Aptos" panose="020B0004020202020204" pitchFamily="34" charset="0"/>
                <a:ea typeface="Aptos" panose="020B0004020202020204" pitchFamily="34" charset="0"/>
                <a:cs typeface="Arial" panose="020B0604020202020204" pitchFamily="34" charset="0"/>
              </a:rPr>
              <a:t>#1</a:t>
            </a: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a:t>
            </a:r>
            <a:r>
              <a:rPr lang="en-GB" b="1" i="1" kern="100" dirty="0">
                <a:solidFill>
                  <a:srgbClr val="7030A0"/>
                </a:solidFill>
                <a:latin typeface="Aptos" panose="020B0004020202020204" pitchFamily="34" charset="0"/>
                <a:cs typeface="Arial" panose="020B0604020202020204" pitchFamily="34" charset="0"/>
              </a:rPr>
              <a:t>TOTAL SPENDING PER CATEGORY</a:t>
            </a:r>
          </a:p>
          <a:p>
            <a:pPr>
              <a:lnSpc>
                <a:spcPct val="115000"/>
              </a:lnSpc>
              <a:spcAft>
                <a:spcPts val="800"/>
              </a:spcAft>
            </a:pPr>
            <a:endParaRPr lang="en-US" b="1" i="1" kern="100" dirty="0">
              <a:solidFill>
                <a:srgbClr val="7030A0"/>
              </a:solidFill>
              <a:latin typeface="Aptos" panose="020B0004020202020204" pitchFamily="34" charset="0"/>
              <a:cs typeface="Arial" panose="020B0604020202020204" pitchFamily="34" charset="0"/>
            </a:endParaRPr>
          </a:p>
          <a:p>
            <a:pPr>
              <a:lnSpc>
                <a:spcPct val="115000"/>
              </a:lnSpc>
              <a:spcAft>
                <a:spcPts val="800"/>
              </a:spcAft>
            </a:pPr>
            <a:endParaRPr lang="en-US" b="1" i="1" kern="100" dirty="0">
              <a:solidFill>
                <a:srgbClr val="7030A0"/>
              </a:solidFill>
              <a:latin typeface="Aptos" panose="020B0004020202020204" pitchFamily="34" charset="0"/>
              <a:cs typeface="Arial" panose="020B0604020202020204" pitchFamily="34" charset="0"/>
            </a:endParaRP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total_by_category</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spending_df.groupby</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SpendingType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SpentAmount</a:t>
            </a:r>
            <a:r>
              <a:rPr lang="en-GB" b="1" kern="100" dirty="0">
                <a:solidFill>
                  <a:srgbClr val="FF0000"/>
                </a:solidFill>
                <a:latin typeface="Aptos" panose="020B0004020202020204" pitchFamily="34" charset="0"/>
                <a:cs typeface="Arial" panose="020B0604020202020204" pitchFamily="34" charset="0"/>
              </a:rPr>
              <a:t>'].sum().</a:t>
            </a:r>
            <a:r>
              <a:rPr lang="en-GB" b="1" kern="100" dirty="0" err="1">
                <a:solidFill>
                  <a:srgbClr val="FF0000"/>
                </a:solidFill>
                <a:latin typeface="Aptos" panose="020B0004020202020204" pitchFamily="34" charset="0"/>
                <a:cs typeface="Arial" panose="020B0604020202020204" pitchFamily="34" charset="0"/>
              </a:rPr>
              <a:t>sort_values</a:t>
            </a:r>
            <a:r>
              <a:rPr lang="en-GB" b="1" kern="100" dirty="0">
                <a:solidFill>
                  <a:srgbClr val="FF0000"/>
                </a:solidFill>
                <a:latin typeface="Aptos" panose="020B0004020202020204" pitchFamily="34" charset="0"/>
                <a:cs typeface="Arial" panose="020B0604020202020204" pitchFamily="34" charset="0"/>
              </a:rPr>
              <a:t>(ascending=False)</a:t>
            </a:r>
          </a:p>
          <a:p>
            <a:pPr>
              <a:lnSpc>
                <a:spcPct val="115000"/>
              </a:lnSpc>
              <a:spcAft>
                <a:spcPts val="800"/>
              </a:spcAft>
            </a:pPr>
            <a:br>
              <a:rPr lang="en-GB" b="1" kern="100" dirty="0">
                <a:solidFill>
                  <a:srgbClr val="FF0000"/>
                </a:solidFill>
                <a:latin typeface="Aptos" panose="020B0004020202020204" pitchFamily="34" charset="0"/>
                <a:cs typeface="Arial" panose="020B0604020202020204" pitchFamily="34" charset="0"/>
              </a:rPr>
            </a:br>
            <a:r>
              <a:rPr lang="en-GB" b="1" kern="100" dirty="0" err="1">
                <a:solidFill>
                  <a:srgbClr val="FF0000"/>
                </a:solidFill>
                <a:latin typeface="Aptos" panose="020B0004020202020204" pitchFamily="34" charset="0"/>
                <a:cs typeface="Arial" panose="020B0604020202020204" pitchFamily="34" charset="0"/>
              </a:rPr>
              <a:t>plt.figure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figsize</a:t>
            </a:r>
            <a:r>
              <a:rPr lang="en-GB" b="1" kern="100" dirty="0">
                <a:solidFill>
                  <a:srgbClr val="FF0000"/>
                </a:solidFill>
                <a:latin typeface="Aptos" panose="020B0004020202020204" pitchFamily="34" charset="0"/>
                <a:cs typeface="Arial" panose="020B0604020202020204" pitchFamily="34" charset="0"/>
              </a:rPr>
              <a:t>=(10, 6))</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sns.barplot</a:t>
            </a:r>
            <a:r>
              <a:rPr lang="en-GB" b="1" kern="100" dirty="0">
                <a:solidFill>
                  <a:srgbClr val="FF0000"/>
                </a:solidFill>
                <a:latin typeface="Aptos" panose="020B0004020202020204" pitchFamily="34" charset="0"/>
                <a:cs typeface="Arial" panose="020B0604020202020204" pitchFamily="34" charset="0"/>
              </a:rPr>
              <a:t>(x=</a:t>
            </a:r>
            <a:r>
              <a:rPr lang="en-GB" b="1" kern="100" dirty="0" err="1">
                <a:solidFill>
                  <a:srgbClr val="FF0000"/>
                </a:solidFill>
                <a:latin typeface="Aptos" panose="020B0004020202020204" pitchFamily="34" charset="0"/>
                <a:cs typeface="Arial" panose="020B0604020202020204" pitchFamily="34" charset="0"/>
              </a:rPr>
              <a:t>total_by_category.values</a:t>
            </a:r>
            <a:r>
              <a:rPr lang="en-GB" b="1" kern="100" dirty="0">
                <a:solidFill>
                  <a:srgbClr val="FF0000"/>
                </a:solidFill>
                <a:latin typeface="Aptos" panose="020B0004020202020204" pitchFamily="34" charset="0"/>
                <a:cs typeface="Arial" panose="020B0604020202020204" pitchFamily="34" charset="0"/>
              </a:rPr>
              <a:t>, y=</a:t>
            </a:r>
            <a:r>
              <a:rPr lang="en-GB" b="1" kern="100" dirty="0" err="1">
                <a:solidFill>
                  <a:srgbClr val="FF0000"/>
                </a:solidFill>
                <a:latin typeface="Aptos" panose="020B0004020202020204" pitchFamily="34" charset="0"/>
                <a:cs typeface="Arial" panose="020B0604020202020204" pitchFamily="34" charset="0"/>
              </a:rPr>
              <a:t>total_by_category.index</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plt.title</a:t>
            </a:r>
            <a:r>
              <a:rPr lang="en-GB" b="1" kern="100" dirty="0">
                <a:solidFill>
                  <a:srgbClr val="FF0000"/>
                </a:solidFill>
                <a:latin typeface="Aptos" panose="020B0004020202020204" pitchFamily="34" charset="0"/>
                <a:cs typeface="Arial" panose="020B0604020202020204" pitchFamily="34" charset="0"/>
              </a:rPr>
              <a:t>('Total Spending by Category (All Customers)')</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plt.xlabel</a:t>
            </a:r>
            <a:r>
              <a:rPr lang="en-GB" b="1" kern="100" dirty="0">
                <a:solidFill>
                  <a:srgbClr val="FF0000"/>
                </a:solidFill>
                <a:latin typeface="Aptos" panose="020B0004020202020204" pitchFamily="34" charset="0"/>
                <a:cs typeface="Arial" panose="020B0604020202020204" pitchFamily="34" charset="0"/>
              </a:rPr>
              <a:t>('Total Amount (TL)')</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plt.tight_layout</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plt.show</a:t>
            </a:r>
            <a:r>
              <a:rPr lang="en-GB" b="1" kern="100" dirty="0">
                <a:solidFill>
                  <a:srgbClr val="FF0000"/>
                </a:solidFill>
                <a:latin typeface="Aptos" panose="020B0004020202020204" pitchFamily="34" charset="0"/>
                <a:cs typeface="Arial" panose="020B0604020202020204" pitchFamily="34" charset="0"/>
              </a:rPr>
              <a:t>()</a:t>
            </a: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41083088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38D515-9909-EE98-D7A1-B18C29777A56}"/>
            </a:ext>
          </a:extLst>
        </p:cNvPr>
        <p:cNvGrpSpPr/>
        <p:nvPr/>
      </p:nvGrpSpPr>
      <p:grpSpPr>
        <a:xfrm>
          <a:off x="0" y="0"/>
          <a:ext cx="0" cy="0"/>
          <a:chOff x="0" y="0"/>
          <a:chExt cx="0" cy="0"/>
        </a:xfrm>
      </p:grpSpPr>
      <p:pic>
        <p:nvPicPr>
          <p:cNvPr id="6" name="Picture 5" descr="A graph of a number of people&#10;&#10;AI-generated content may be incorrect.">
            <a:extLst>
              <a:ext uri="{FF2B5EF4-FFF2-40B4-BE49-F238E27FC236}">
                <a16:creationId xmlns:a16="http://schemas.microsoft.com/office/drawing/2014/main" id="{1AF610CA-EB39-D8C5-9A71-50BF79AEA5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5629" y="815238"/>
            <a:ext cx="7967110" cy="4726899"/>
          </a:xfrm>
          <a:prstGeom prst="rect">
            <a:avLst/>
          </a:prstGeom>
        </p:spPr>
      </p:pic>
    </p:spTree>
    <p:extLst>
      <p:ext uri="{BB962C8B-B14F-4D97-AF65-F5344CB8AC3E}">
        <p14:creationId xmlns:p14="http://schemas.microsoft.com/office/powerpoint/2010/main" val="1827626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A22405B-7F62-FC55-2B3A-BB9C4F81CC6B}"/>
              </a:ext>
            </a:extLst>
          </p:cNvPr>
          <p:cNvSpPr txBox="1"/>
          <p:nvPr/>
        </p:nvSpPr>
        <p:spPr>
          <a:xfrm>
            <a:off x="329784" y="274293"/>
            <a:ext cx="11467475" cy="4606582"/>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GRAPH </a:t>
            </a:r>
            <a:r>
              <a:rPr lang="en-US" b="1" i="1" kern="100" dirty="0">
                <a:solidFill>
                  <a:srgbClr val="7030A0"/>
                </a:solidFill>
                <a:latin typeface="Aptos" panose="020B0004020202020204" pitchFamily="34" charset="0"/>
                <a:ea typeface="Aptos" panose="020B0004020202020204" pitchFamily="34" charset="0"/>
                <a:cs typeface="Arial" panose="020B0604020202020204" pitchFamily="34" charset="0"/>
              </a:rPr>
              <a:t>#2</a:t>
            </a: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a:t>
            </a:r>
            <a:r>
              <a:rPr lang="en-GB" b="1" i="1" kern="100" dirty="0">
                <a:solidFill>
                  <a:srgbClr val="7030A0"/>
                </a:solidFill>
                <a:latin typeface="Aptos" panose="020B0004020202020204" pitchFamily="34" charset="0"/>
                <a:cs typeface="Arial" panose="020B0604020202020204" pitchFamily="34" charset="0"/>
              </a:rPr>
              <a:t>HISTOGRAM OF GROCERIES + GASOLINE SPENDING</a:t>
            </a:r>
          </a:p>
          <a:p>
            <a:pPr>
              <a:lnSpc>
                <a:spcPct val="115000"/>
              </a:lnSpc>
              <a:spcAft>
                <a:spcPts val="800"/>
              </a:spcAft>
            </a:pPr>
            <a:endParaRPr lang="en-GB" b="1" i="1" kern="100" dirty="0">
              <a:solidFill>
                <a:srgbClr val="7030A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plt.figure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figsize</a:t>
            </a:r>
            <a:r>
              <a:rPr lang="en-GB" b="1" kern="100" dirty="0">
                <a:solidFill>
                  <a:srgbClr val="FF0000"/>
                </a:solidFill>
                <a:latin typeface="Aptos" panose="020B0004020202020204" pitchFamily="34" charset="0"/>
                <a:cs typeface="Arial" panose="020B0604020202020204" pitchFamily="34" charset="0"/>
              </a:rPr>
              <a:t>=(8, 6))</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sns.histplot</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GroceriesAndFuel</a:t>
            </a:r>
            <a:r>
              <a:rPr lang="en-GB" b="1" kern="100" dirty="0">
                <a:solidFill>
                  <a:srgbClr val="FF0000"/>
                </a:solidFill>
                <a:latin typeface="Aptos" panose="020B0004020202020204" pitchFamily="34" charset="0"/>
                <a:cs typeface="Arial" panose="020B0604020202020204" pitchFamily="34" charset="0"/>
              </a:rPr>
              <a:t>'], bins=30, </a:t>
            </a:r>
            <a:r>
              <a:rPr lang="en-GB" b="1" kern="100" dirty="0" err="1">
                <a:solidFill>
                  <a:srgbClr val="FF0000"/>
                </a:solidFill>
                <a:latin typeface="Aptos" panose="020B0004020202020204" pitchFamily="34" charset="0"/>
                <a:cs typeface="Arial" panose="020B0604020202020204" pitchFamily="34" charset="0"/>
              </a:rPr>
              <a:t>kde</a:t>
            </a:r>
            <a:r>
              <a:rPr lang="en-GB" b="1" kern="100" dirty="0">
                <a:solidFill>
                  <a:srgbClr val="FF0000"/>
                </a:solidFill>
                <a:latin typeface="Aptos" panose="020B0004020202020204" pitchFamily="34" charset="0"/>
                <a:cs typeface="Arial" panose="020B0604020202020204" pitchFamily="34" charset="0"/>
              </a:rPr>
              <a:t>=True)</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plt.title</a:t>
            </a:r>
            <a:r>
              <a:rPr lang="en-GB" b="1" kern="100" dirty="0">
                <a:solidFill>
                  <a:srgbClr val="FF0000"/>
                </a:solidFill>
                <a:latin typeface="Aptos" panose="020B0004020202020204" pitchFamily="34" charset="0"/>
                <a:cs typeface="Arial" panose="020B0604020202020204" pitchFamily="34" charset="0"/>
              </a:rPr>
              <a:t>('Distribution of Groceries + Gasoline Spending')</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plt.xlabel</a:t>
            </a:r>
            <a:r>
              <a:rPr lang="en-GB" b="1" kern="100" dirty="0">
                <a:solidFill>
                  <a:srgbClr val="FF0000"/>
                </a:solidFill>
                <a:latin typeface="Aptos" panose="020B0004020202020204" pitchFamily="34" charset="0"/>
                <a:cs typeface="Arial" panose="020B0604020202020204" pitchFamily="34" charset="0"/>
              </a:rPr>
              <a:t>('Amount Spent (TL)')</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plt.tight_layout</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plt.show</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9225974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number of gas prices&#10;&#10;AI-generated content may be incorrect.">
            <a:extLst>
              <a:ext uri="{FF2B5EF4-FFF2-40B4-BE49-F238E27FC236}">
                <a16:creationId xmlns:a16="http://schemas.microsoft.com/office/drawing/2014/main" id="{0DEF7A37-B863-A1A6-E837-AEB4B12777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9893" y="598927"/>
            <a:ext cx="7014245" cy="5246701"/>
          </a:xfrm>
          <a:prstGeom prst="rect">
            <a:avLst/>
          </a:prstGeom>
        </p:spPr>
      </p:pic>
    </p:spTree>
    <p:extLst>
      <p:ext uri="{BB962C8B-B14F-4D97-AF65-F5344CB8AC3E}">
        <p14:creationId xmlns:p14="http://schemas.microsoft.com/office/powerpoint/2010/main" val="1501536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5D6B03-C146-84D2-D185-DC88DF892AD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BC8588A-A27F-1C05-A76E-E923FC6753C4}"/>
              </a:ext>
            </a:extLst>
          </p:cNvPr>
          <p:cNvSpPr txBox="1"/>
          <p:nvPr/>
        </p:nvSpPr>
        <p:spPr>
          <a:xfrm>
            <a:off x="329784" y="274293"/>
            <a:ext cx="11467475" cy="7770525"/>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GRAPH </a:t>
            </a:r>
            <a:r>
              <a:rPr lang="en-US" b="1" i="1" kern="100" dirty="0">
                <a:solidFill>
                  <a:srgbClr val="7030A0"/>
                </a:solidFill>
                <a:latin typeface="Aptos" panose="020B0004020202020204" pitchFamily="34" charset="0"/>
                <a:ea typeface="Aptos" panose="020B0004020202020204" pitchFamily="34" charset="0"/>
                <a:cs typeface="Arial" panose="020B0604020202020204" pitchFamily="34" charset="0"/>
              </a:rPr>
              <a:t>#3</a:t>
            </a: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a:t>
            </a:r>
            <a:r>
              <a:rPr lang="en-GB" b="1" i="1" kern="100" dirty="0">
                <a:solidFill>
                  <a:srgbClr val="7030A0"/>
                </a:solidFill>
                <a:latin typeface="Aptos" panose="020B0004020202020204" pitchFamily="34" charset="0"/>
                <a:cs typeface="Arial" panose="020B0604020202020204" pitchFamily="34" charset="0"/>
              </a:rPr>
              <a:t>AGE DISTRIBUTION (CORRECTED)</a:t>
            </a: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r>
              <a:rPr lang="en-GB" b="1" kern="100" dirty="0">
                <a:solidFill>
                  <a:srgbClr val="7030A0"/>
                </a:solidFill>
                <a:latin typeface="Aptos" panose="020B0004020202020204" pitchFamily="34" charset="0"/>
                <a:cs typeface="Arial" panose="020B0604020202020204" pitchFamily="34" charset="0"/>
              </a:rPr>
              <a:t># Ensure </a:t>
            </a:r>
            <a:r>
              <a:rPr lang="en-GB" b="1" kern="100" dirty="0" err="1">
                <a:solidFill>
                  <a:srgbClr val="7030A0"/>
                </a:solidFill>
                <a:latin typeface="Aptos" panose="020B0004020202020204" pitchFamily="34" charset="0"/>
                <a:cs typeface="Arial" panose="020B0604020202020204" pitchFamily="34" charset="0"/>
              </a:rPr>
              <a:t>BirthY</a:t>
            </a:r>
            <a:r>
              <a:rPr lang="en-GB" b="1" kern="100" dirty="0">
                <a:solidFill>
                  <a:srgbClr val="7030A0"/>
                </a:solidFill>
                <a:latin typeface="Aptos" panose="020B0004020202020204" pitchFamily="34" charset="0"/>
                <a:cs typeface="Arial" panose="020B0604020202020204" pitchFamily="34" charset="0"/>
              </a:rPr>
              <a:t> is numeric and not missing</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BirthY</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notnull</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BirthY</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pd.to_numeric</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BirthY</a:t>
            </a:r>
            <a:r>
              <a:rPr lang="en-GB" b="1" kern="100" dirty="0">
                <a:solidFill>
                  <a:srgbClr val="FF0000"/>
                </a:solidFill>
                <a:latin typeface="Aptos" panose="020B0004020202020204" pitchFamily="34" charset="0"/>
                <a:cs typeface="Arial" panose="020B0604020202020204" pitchFamily="34" charset="0"/>
              </a:rPr>
              <a:t>'], errors='coerce')</a:t>
            </a:r>
          </a:p>
          <a:p>
            <a:pPr>
              <a:lnSpc>
                <a:spcPct val="115000"/>
              </a:lnSpc>
              <a:spcAft>
                <a:spcPts val="800"/>
              </a:spcAft>
            </a:pPr>
            <a:br>
              <a:rPr lang="en-GB" b="1" kern="100" dirty="0">
                <a:solidFill>
                  <a:srgbClr val="FF0000"/>
                </a:solidFill>
                <a:latin typeface="Aptos" panose="020B0004020202020204" pitchFamily="34" charset="0"/>
                <a:cs typeface="Arial" panose="020B0604020202020204" pitchFamily="34" charset="0"/>
              </a:rPr>
            </a:br>
            <a:r>
              <a:rPr lang="en-GB" b="1" kern="100" dirty="0">
                <a:solidFill>
                  <a:srgbClr val="7030A0"/>
                </a:solidFill>
                <a:latin typeface="Aptos" panose="020B0004020202020204" pitchFamily="34" charset="0"/>
                <a:cs typeface="Arial" panose="020B0604020202020204" pitchFamily="34" charset="0"/>
              </a:rPr>
              <a:t># Recalculate age</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['Age'] = 2025 -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BirthY</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eligible_customers</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['Eligible']]  # refresh eligible customers</a:t>
            </a:r>
          </a:p>
          <a:p>
            <a:pPr>
              <a:lnSpc>
                <a:spcPct val="115000"/>
              </a:lnSpc>
              <a:spcAft>
                <a:spcPts val="800"/>
              </a:spcAft>
            </a:pPr>
            <a:br>
              <a:rPr lang="en-GB" b="1" kern="100" dirty="0">
                <a:solidFill>
                  <a:srgbClr val="FF0000"/>
                </a:solidFill>
                <a:latin typeface="Aptos" panose="020B0004020202020204" pitchFamily="34" charset="0"/>
                <a:cs typeface="Arial" panose="020B0604020202020204" pitchFamily="34" charset="0"/>
              </a:rPr>
            </a:br>
            <a:r>
              <a:rPr lang="en-GB" b="1" kern="100" dirty="0">
                <a:solidFill>
                  <a:srgbClr val="7030A0"/>
                </a:solidFill>
                <a:latin typeface="Aptos" panose="020B0004020202020204" pitchFamily="34" charset="0"/>
                <a:cs typeface="Arial" panose="020B0604020202020204" pitchFamily="34" charset="0"/>
              </a:rPr>
              <a:t># Plot the age distribution</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plt.figure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figsize</a:t>
            </a:r>
            <a:r>
              <a:rPr lang="en-GB" b="1" kern="100" dirty="0">
                <a:solidFill>
                  <a:srgbClr val="FF0000"/>
                </a:solidFill>
                <a:latin typeface="Aptos" panose="020B0004020202020204" pitchFamily="34" charset="0"/>
                <a:cs typeface="Arial" panose="020B0604020202020204" pitchFamily="34" charset="0"/>
              </a:rPr>
              <a:t>=(8, 6))</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sns.histplot</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eligible_customers</a:t>
            </a:r>
            <a:r>
              <a:rPr lang="en-GB" b="1" kern="100" dirty="0">
                <a:solidFill>
                  <a:srgbClr val="FF0000"/>
                </a:solidFill>
                <a:latin typeface="Aptos" panose="020B0004020202020204" pitchFamily="34" charset="0"/>
                <a:cs typeface="Arial" panose="020B0604020202020204" pitchFamily="34" charset="0"/>
              </a:rPr>
              <a:t>['Age'], bins=20, </a:t>
            </a:r>
            <a:r>
              <a:rPr lang="en-GB" b="1" kern="100" dirty="0" err="1">
                <a:solidFill>
                  <a:srgbClr val="FF0000"/>
                </a:solidFill>
                <a:latin typeface="Aptos" panose="020B0004020202020204" pitchFamily="34" charset="0"/>
                <a:cs typeface="Arial" panose="020B0604020202020204" pitchFamily="34" charset="0"/>
              </a:rPr>
              <a:t>kde</a:t>
            </a:r>
            <a:r>
              <a:rPr lang="en-GB" b="1" kern="100" dirty="0">
                <a:solidFill>
                  <a:srgbClr val="FF0000"/>
                </a:solidFill>
                <a:latin typeface="Aptos" panose="020B0004020202020204" pitchFamily="34" charset="0"/>
                <a:cs typeface="Arial" panose="020B0604020202020204" pitchFamily="34" charset="0"/>
              </a:rPr>
              <a:t>=True)</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plt.title</a:t>
            </a:r>
            <a:r>
              <a:rPr lang="en-GB" b="1" kern="100" dirty="0">
                <a:solidFill>
                  <a:srgbClr val="FF0000"/>
                </a:solidFill>
                <a:latin typeface="Aptos" panose="020B0004020202020204" pitchFamily="34" charset="0"/>
                <a:cs typeface="Arial" panose="020B0604020202020204" pitchFamily="34" charset="0"/>
              </a:rPr>
              <a:t>('Age Distribution of Eligible Customers')</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plt.xlabel</a:t>
            </a:r>
            <a:r>
              <a:rPr lang="en-GB" b="1" kern="100" dirty="0">
                <a:solidFill>
                  <a:srgbClr val="FF0000"/>
                </a:solidFill>
                <a:latin typeface="Aptos" panose="020B0004020202020204" pitchFamily="34" charset="0"/>
                <a:cs typeface="Arial" panose="020B0604020202020204" pitchFamily="34" charset="0"/>
              </a:rPr>
              <a:t>('Age')</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plt.tight_layout</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plt.show</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2513832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showing the age distribution of customers&#10;&#10;AI-generated content may be incorrect.">
            <a:extLst>
              <a:ext uri="{FF2B5EF4-FFF2-40B4-BE49-F238E27FC236}">
                <a16:creationId xmlns:a16="http://schemas.microsoft.com/office/drawing/2014/main" id="{44EAB8AF-B69D-010C-E4C6-2CE3B5AA85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6977" y="636432"/>
            <a:ext cx="7498673" cy="5585136"/>
          </a:xfrm>
          <a:prstGeom prst="rect">
            <a:avLst/>
          </a:prstGeom>
        </p:spPr>
      </p:pic>
    </p:spTree>
    <p:extLst>
      <p:ext uri="{BB962C8B-B14F-4D97-AF65-F5344CB8AC3E}">
        <p14:creationId xmlns:p14="http://schemas.microsoft.com/office/powerpoint/2010/main" val="13796545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72392E-C413-FACF-A25B-EF108ECE0BC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6C8B73C7-DEA8-C61F-5EF1-7E5FD54C538B}"/>
              </a:ext>
            </a:extLst>
          </p:cNvPr>
          <p:cNvSpPr txBox="1"/>
          <p:nvPr/>
        </p:nvSpPr>
        <p:spPr>
          <a:xfrm>
            <a:off x="329784" y="274293"/>
            <a:ext cx="11467475" cy="5767413"/>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GRAPH </a:t>
            </a:r>
            <a:r>
              <a:rPr lang="en-US" b="1" i="1" kern="100" dirty="0">
                <a:solidFill>
                  <a:srgbClr val="7030A0"/>
                </a:solidFill>
                <a:latin typeface="Aptos" panose="020B0004020202020204" pitchFamily="34" charset="0"/>
                <a:ea typeface="Aptos" panose="020B0004020202020204" pitchFamily="34" charset="0"/>
                <a:cs typeface="Arial" panose="020B0604020202020204" pitchFamily="34" charset="0"/>
              </a:rPr>
              <a:t>#4</a:t>
            </a: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a:t>
            </a:r>
            <a:r>
              <a:rPr lang="en-GB" b="1" i="1" kern="100" dirty="0">
                <a:solidFill>
                  <a:srgbClr val="7030A0"/>
                </a:solidFill>
                <a:latin typeface="Aptos" panose="020B0004020202020204" pitchFamily="34" charset="0"/>
                <a:cs typeface="Arial" panose="020B0604020202020204" pitchFamily="34" charset="0"/>
              </a:rPr>
              <a:t>EDUCATION LEVEL VS ISCEP APP USAGE</a:t>
            </a: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edu_app_summary</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eligible_customers.groupby</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Edu_Level</a:t>
            </a: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IscepPresence</a:t>
            </a:r>
            <a:r>
              <a:rPr lang="en-GB" b="1" kern="100" dirty="0">
                <a:solidFill>
                  <a:srgbClr val="FF0000"/>
                </a:solidFill>
                <a:latin typeface="Aptos" panose="020B0004020202020204" pitchFamily="34" charset="0"/>
                <a:cs typeface="Arial" panose="020B0604020202020204" pitchFamily="34" charset="0"/>
              </a:rPr>
              <a:t>']).size().unstack(</a:t>
            </a:r>
            <a:r>
              <a:rPr lang="en-GB" b="1" kern="100" dirty="0" err="1">
                <a:solidFill>
                  <a:srgbClr val="FF0000"/>
                </a:solidFill>
                <a:latin typeface="Aptos" panose="020B0004020202020204" pitchFamily="34" charset="0"/>
                <a:cs typeface="Arial" panose="020B0604020202020204" pitchFamily="34" charset="0"/>
              </a:rPr>
              <a:t>fill_value</a:t>
            </a:r>
            <a:r>
              <a:rPr lang="en-GB" b="1" kern="100" dirty="0">
                <a:solidFill>
                  <a:srgbClr val="FF0000"/>
                </a:solidFill>
                <a:latin typeface="Aptos" panose="020B0004020202020204" pitchFamily="34" charset="0"/>
                <a:cs typeface="Arial" panose="020B0604020202020204" pitchFamily="34" charset="0"/>
              </a:rPr>
              <a:t>=0)</a:t>
            </a: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kern="100" dirty="0" err="1">
                <a:solidFill>
                  <a:srgbClr val="FF0000"/>
                </a:solidFill>
                <a:latin typeface="Aptos" panose="020B0004020202020204" pitchFamily="34" charset="0"/>
                <a:cs typeface="Arial" panose="020B0604020202020204" pitchFamily="34" charset="0"/>
              </a:rPr>
              <a:t>plt.figure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figsize</a:t>
            </a:r>
            <a:r>
              <a:rPr lang="en-GB" b="1" kern="100" dirty="0">
                <a:solidFill>
                  <a:srgbClr val="FF0000"/>
                </a:solidFill>
                <a:latin typeface="Aptos" panose="020B0004020202020204" pitchFamily="34" charset="0"/>
                <a:cs typeface="Arial" panose="020B0604020202020204" pitchFamily="34" charset="0"/>
              </a:rPr>
              <a:t>=(10, 6))</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edu_app_summary.plot</a:t>
            </a:r>
            <a:r>
              <a:rPr lang="en-GB" b="1" kern="100" dirty="0">
                <a:solidFill>
                  <a:srgbClr val="FF0000"/>
                </a:solidFill>
                <a:latin typeface="Aptos" panose="020B0004020202020204" pitchFamily="34" charset="0"/>
                <a:cs typeface="Arial" panose="020B0604020202020204" pitchFamily="34" charset="0"/>
              </a:rPr>
              <a:t>(kind='bar', stacked=True)</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plt.title</a:t>
            </a:r>
            <a:r>
              <a:rPr lang="en-GB" b="1" kern="100" dirty="0">
                <a:solidFill>
                  <a:srgbClr val="FF0000"/>
                </a:solidFill>
                <a:latin typeface="Aptos" panose="020B0004020202020204" pitchFamily="34" charset="0"/>
                <a:cs typeface="Arial" panose="020B0604020202020204" pitchFamily="34" charset="0"/>
              </a:rPr>
              <a:t>('Education Level vs </a:t>
            </a:r>
            <a:r>
              <a:rPr lang="en-GB" b="1" kern="100" dirty="0" err="1">
                <a:solidFill>
                  <a:srgbClr val="FF0000"/>
                </a:solidFill>
                <a:latin typeface="Aptos" panose="020B0004020202020204" pitchFamily="34" charset="0"/>
                <a:cs typeface="Arial" panose="020B0604020202020204" pitchFamily="34" charset="0"/>
              </a:rPr>
              <a:t>İşCep</a:t>
            </a:r>
            <a:r>
              <a:rPr lang="en-GB" b="1" kern="100" dirty="0">
                <a:solidFill>
                  <a:srgbClr val="FF0000"/>
                </a:solidFill>
                <a:latin typeface="Aptos" panose="020B0004020202020204" pitchFamily="34" charset="0"/>
                <a:cs typeface="Arial" panose="020B0604020202020204" pitchFamily="34" charset="0"/>
              </a:rPr>
              <a:t> App Usage (Eligible Customers)')</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plt.ylabel</a:t>
            </a:r>
            <a:r>
              <a:rPr lang="en-GB" b="1" kern="100" dirty="0">
                <a:solidFill>
                  <a:srgbClr val="FF0000"/>
                </a:solidFill>
                <a:latin typeface="Aptos" panose="020B0004020202020204" pitchFamily="34" charset="0"/>
                <a:cs typeface="Arial" panose="020B0604020202020204" pitchFamily="34" charset="0"/>
              </a:rPr>
              <a:t>('Customer Count')</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plt.tight_layout</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plt.show</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4028678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1434A-A9AB-7ACD-DF0D-39396579B1D2}"/>
              </a:ext>
            </a:extLst>
          </p:cNvPr>
          <p:cNvSpPr>
            <a:spLocks noGrp="1"/>
          </p:cNvSpPr>
          <p:nvPr>
            <p:ph type="title"/>
          </p:nvPr>
        </p:nvSpPr>
        <p:spPr/>
        <p:txBody>
          <a:bodyPr/>
          <a:lstStyle/>
          <a:p>
            <a:r>
              <a:rPr lang="en-US" dirty="0"/>
              <a:t>Bilgi</a:t>
            </a:r>
            <a:endParaRPr lang="tr-TR" dirty="0"/>
          </a:p>
        </p:txBody>
      </p:sp>
      <p:sp>
        <p:nvSpPr>
          <p:cNvPr id="3" name="Content Placeholder 2">
            <a:extLst>
              <a:ext uri="{FF2B5EF4-FFF2-40B4-BE49-F238E27FC236}">
                <a16:creationId xmlns:a16="http://schemas.microsoft.com/office/drawing/2014/main" id="{9EB220D3-7730-C459-BBD1-8F2925171298}"/>
              </a:ext>
            </a:extLst>
          </p:cNvPr>
          <p:cNvSpPr>
            <a:spLocks noGrp="1"/>
          </p:cNvSpPr>
          <p:nvPr>
            <p:ph idx="1"/>
          </p:nvPr>
        </p:nvSpPr>
        <p:spPr/>
        <p:txBody>
          <a:bodyPr/>
          <a:lstStyle/>
          <a:p>
            <a:pPr algn="just"/>
            <a:r>
              <a:rPr lang="tr-TR" dirty="0"/>
              <a:t>Düzenlenen bu kampanya kredi kartı müşterilerine yönelik.</a:t>
            </a:r>
          </a:p>
          <a:p>
            <a:pPr algn="just"/>
            <a:r>
              <a:rPr lang="tr-TR" dirty="0"/>
              <a:t>Bu kampanyada Maximum kredi kartları ile yapılan market ve akaryakıt harcamalarında ayda 200 TL’ye kadar %5 </a:t>
            </a:r>
            <a:r>
              <a:rPr lang="tr-TR" dirty="0" err="1"/>
              <a:t>Maxipuan</a:t>
            </a:r>
            <a:r>
              <a:rPr lang="tr-TR" dirty="0"/>
              <a:t> verilecek.</a:t>
            </a:r>
          </a:p>
          <a:p>
            <a:pPr algn="just"/>
            <a:r>
              <a:rPr lang="tr-TR" b="1" dirty="0">
                <a:solidFill>
                  <a:srgbClr val="7030A0"/>
                </a:solidFill>
              </a:rPr>
              <a:t>Kampanyada hedef kitle, Bankamız kartları ile yeterli market ve akaryakıt harcaması yapmayan ama diğer harcama türlerini yapan müşteriler.</a:t>
            </a:r>
          </a:p>
          <a:p>
            <a:pPr algn="just"/>
            <a:r>
              <a:rPr lang="tr-TR" dirty="0"/>
              <a:t>Kampanyanın iletişiminde SMS kullanılacak.</a:t>
            </a:r>
          </a:p>
        </p:txBody>
      </p:sp>
    </p:spTree>
    <p:extLst>
      <p:ext uri="{BB962C8B-B14F-4D97-AF65-F5344CB8AC3E}">
        <p14:creationId xmlns:p14="http://schemas.microsoft.com/office/powerpoint/2010/main" val="37256591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bar chart&#10;&#10;AI-generated content may be incorrect.">
            <a:extLst>
              <a:ext uri="{FF2B5EF4-FFF2-40B4-BE49-F238E27FC236}">
                <a16:creationId xmlns:a16="http://schemas.microsoft.com/office/drawing/2014/main" id="{8EA73C1C-2264-0069-B9AE-CBD4DC760E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4600" y="1015907"/>
            <a:ext cx="6821393" cy="5080459"/>
          </a:xfrm>
          <a:prstGeom prst="rect">
            <a:avLst/>
          </a:prstGeom>
        </p:spPr>
      </p:pic>
    </p:spTree>
    <p:extLst>
      <p:ext uri="{BB962C8B-B14F-4D97-AF65-F5344CB8AC3E}">
        <p14:creationId xmlns:p14="http://schemas.microsoft.com/office/powerpoint/2010/main" val="1646019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4D670D-AA1E-204A-8297-9BE8EFB36C1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A689FF3-E250-F0A9-1E21-985D342E3BB0}"/>
              </a:ext>
            </a:extLst>
          </p:cNvPr>
          <p:cNvSpPr txBox="1"/>
          <p:nvPr/>
        </p:nvSpPr>
        <p:spPr>
          <a:xfrm>
            <a:off x="329784" y="274293"/>
            <a:ext cx="11742473" cy="6547626"/>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GRAPH </a:t>
            </a:r>
            <a:r>
              <a:rPr lang="en-US" b="1" i="1" kern="100" dirty="0">
                <a:solidFill>
                  <a:srgbClr val="7030A0"/>
                </a:solidFill>
                <a:latin typeface="Aptos" panose="020B0004020202020204" pitchFamily="34" charset="0"/>
                <a:ea typeface="Aptos" panose="020B0004020202020204" pitchFamily="34" charset="0"/>
                <a:cs typeface="Arial" panose="020B0604020202020204" pitchFamily="34" charset="0"/>
              </a:rPr>
              <a:t>#5</a:t>
            </a: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a:t>
            </a:r>
            <a:r>
              <a:rPr lang="en-GB" b="1" i="1" kern="100" dirty="0">
                <a:solidFill>
                  <a:srgbClr val="7030A0"/>
                </a:solidFill>
                <a:latin typeface="Aptos" panose="020B0004020202020204" pitchFamily="34" charset="0"/>
                <a:cs typeface="Arial" panose="020B0604020202020204" pitchFamily="34" charset="0"/>
              </a:rPr>
              <a:t>COMMUNICATION CHANNEL PERMISSIONS</a:t>
            </a:r>
          </a:p>
          <a:p>
            <a:pPr>
              <a:lnSpc>
                <a:spcPct val="115000"/>
              </a:lnSpc>
              <a:spcAft>
                <a:spcPts val="800"/>
              </a:spcAft>
            </a:pPr>
            <a:endParaRPr lang="en-GB" b="1" i="1" kern="100" dirty="0">
              <a:solidFill>
                <a:srgbClr val="7030A0"/>
              </a:solidFill>
              <a:latin typeface="Aptos" panose="020B0004020202020204" pitchFamily="34" charset="0"/>
              <a:cs typeface="Arial" panose="020B0604020202020204" pitchFamily="34" charset="0"/>
            </a:endParaRPr>
          </a:p>
          <a:p>
            <a:pPr>
              <a:lnSpc>
                <a:spcPct val="115000"/>
              </a:lnSpc>
              <a:spcAft>
                <a:spcPts val="800"/>
              </a:spcAft>
              <a:buNone/>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comm_perm_summary</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merged_df.groupby</a:t>
            </a:r>
            <a:r>
              <a:rPr lang="en-GB" b="1" kern="100" dirty="0">
                <a:solidFill>
                  <a:srgbClr val="FF0000"/>
                </a:solidFill>
                <a:latin typeface="Aptos" panose="020B0004020202020204" pitchFamily="34" charset="0"/>
                <a:cs typeface="Arial" panose="020B0604020202020204" pitchFamily="34" charset="0"/>
              </a:rPr>
              <a:t>('Eligible')[['</a:t>
            </a:r>
            <a:r>
              <a:rPr lang="en-GB" b="1" kern="100" dirty="0" err="1">
                <a:solidFill>
                  <a:srgbClr val="FF0000"/>
                </a:solidFill>
                <a:latin typeface="Aptos" panose="020B0004020202020204" pitchFamily="34" charset="0"/>
                <a:cs typeface="Arial" panose="020B0604020202020204" pitchFamily="34" charset="0"/>
              </a:rPr>
              <a:t>SMSCommPermit</a:t>
            </a: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EmailCommPermit</a:t>
            </a:r>
            <a:r>
              <a:rPr lang="en-GB" b="1" kern="100" dirty="0">
                <a:solidFill>
                  <a:srgbClr val="FF0000"/>
                </a:solidFill>
                <a:latin typeface="Aptos" panose="020B0004020202020204" pitchFamily="34" charset="0"/>
                <a:cs typeface="Arial" panose="020B0604020202020204" pitchFamily="34" charset="0"/>
              </a:rPr>
              <a:t>']].mean() * 100</a:t>
            </a: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kern="100" dirty="0" err="1">
                <a:solidFill>
                  <a:srgbClr val="FF0000"/>
                </a:solidFill>
                <a:latin typeface="Aptos" panose="020B0004020202020204" pitchFamily="34" charset="0"/>
                <a:cs typeface="Arial" panose="020B0604020202020204" pitchFamily="34" charset="0"/>
              </a:rPr>
              <a:t>plt.figure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figsize</a:t>
            </a:r>
            <a:r>
              <a:rPr lang="en-GB" b="1" kern="100" dirty="0">
                <a:solidFill>
                  <a:srgbClr val="FF0000"/>
                </a:solidFill>
                <a:latin typeface="Aptos" panose="020B0004020202020204" pitchFamily="34" charset="0"/>
                <a:cs typeface="Arial" panose="020B0604020202020204" pitchFamily="34" charset="0"/>
              </a:rPr>
              <a:t>=(8, 5))</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comm_perm_summary.T.plot</a:t>
            </a:r>
            <a:r>
              <a:rPr lang="en-GB" b="1" kern="100" dirty="0">
                <a:solidFill>
                  <a:srgbClr val="FF0000"/>
                </a:solidFill>
                <a:latin typeface="Aptos" panose="020B0004020202020204" pitchFamily="34" charset="0"/>
                <a:cs typeface="Arial" panose="020B0604020202020204" pitchFamily="34" charset="0"/>
              </a:rPr>
              <a:t>(kind='bar', </a:t>
            </a:r>
            <a:r>
              <a:rPr lang="en-GB" b="1" kern="100" dirty="0" err="1">
                <a:solidFill>
                  <a:srgbClr val="FF0000"/>
                </a:solidFill>
                <a:latin typeface="Aptos" panose="020B0004020202020204" pitchFamily="34" charset="0"/>
                <a:cs typeface="Arial" panose="020B0604020202020204" pitchFamily="34" charset="0"/>
              </a:rPr>
              <a:t>figsize</a:t>
            </a:r>
            <a:r>
              <a:rPr lang="en-GB" b="1" kern="100" dirty="0">
                <a:solidFill>
                  <a:srgbClr val="FF0000"/>
                </a:solidFill>
                <a:latin typeface="Aptos" panose="020B0004020202020204" pitchFamily="34" charset="0"/>
                <a:cs typeface="Arial" panose="020B0604020202020204" pitchFamily="34" charset="0"/>
              </a:rPr>
              <a:t>=(8, 5))</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plt.title</a:t>
            </a:r>
            <a:r>
              <a:rPr lang="en-GB" b="1" kern="100" dirty="0">
                <a:solidFill>
                  <a:srgbClr val="FF0000"/>
                </a:solidFill>
                <a:latin typeface="Aptos" panose="020B0004020202020204" pitchFamily="34" charset="0"/>
                <a:cs typeface="Arial" panose="020B0604020202020204" pitchFamily="34" charset="0"/>
              </a:rPr>
              <a:t>('Communication Permission Rate (%) — Eligible vs. Others')</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plt.ylabel</a:t>
            </a:r>
            <a:r>
              <a:rPr lang="en-GB" b="1" kern="100" dirty="0">
                <a:solidFill>
                  <a:srgbClr val="FF0000"/>
                </a:solidFill>
                <a:latin typeface="Aptos" panose="020B0004020202020204" pitchFamily="34" charset="0"/>
                <a:cs typeface="Arial" panose="020B0604020202020204" pitchFamily="34" charset="0"/>
              </a:rPr>
              <a:t>('Permission Rate (%)')</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plt.xticks</a:t>
            </a:r>
            <a:r>
              <a:rPr lang="en-GB" b="1" kern="100" dirty="0">
                <a:solidFill>
                  <a:srgbClr val="FF0000"/>
                </a:solidFill>
                <a:latin typeface="Aptos" panose="020B0004020202020204" pitchFamily="34" charset="0"/>
                <a:cs typeface="Arial" panose="020B0604020202020204" pitchFamily="34" charset="0"/>
              </a:rPr>
              <a:t>(rotation=0)</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plt.tight_layout</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plt.show</a:t>
            </a:r>
            <a:r>
              <a:rPr lang="en-GB" b="1" kern="100" dirty="0">
                <a:solidFill>
                  <a:srgbClr val="FF0000"/>
                </a:solidFill>
                <a:latin typeface="Aptos" panose="020B0004020202020204" pitchFamily="34" charset="0"/>
                <a:cs typeface="Arial" panose="020B0604020202020204" pitchFamily="34" charset="0"/>
              </a:rPr>
              <a:t>()</a:t>
            </a:r>
          </a:p>
          <a:p>
            <a:pPr>
              <a:lnSpc>
                <a:spcPts val="1425"/>
              </a:lnSpc>
            </a:pPr>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6854740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number of people">
            <a:extLst>
              <a:ext uri="{FF2B5EF4-FFF2-40B4-BE49-F238E27FC236}">
                <a16:creationId xmlns:a16="http://schemas.microsoft.com/office/drawing/2014/main" id="{0743D98A-EC0E-654B-252B-5D7CA44789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4652" y="952061"/>
            <a:ext cx="7416878" cy="4577882"/>
          </a:xfrm>
          <a:prstGeom prst="rect">
            <a:avLst/>
          </a:prstGeom>
        </p:spPr>
      </p:pic>
    </p:spTree>
    <p:extLst>
      <p:ext uri="{BB962C8B-B14F-4D97-AF65-F5344CB8AC3E}">
        <p14:creationId xmlns:p14="http://schemas.microsoft.com/office/powerpoint/2010/main" val="39455586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C1640-83C2-EF8E-A4EA-7B4DB8564D0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1DDF78D-B76D-64F5-D258-8C2D6307C85A}"/>
              </a:ext>
            </a:extLst>
          </p:cNvPr>
          <p:cNvSpPr txBox="1"/>
          <p:nvPr/>
        </p:nvSpPr>
        <p:spPr>
          <a:xfrm>
            <a:off x="329784" y="274293"/>
            <a:ext cx="11742473" cy="6968767"/>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GRAPH </a:t>
            </a:r>
            <a:r>
              <a:rPr lang="en-US" b="1" i="1" kern="100" dirty="0">
                <a:solidFill>
                  <a:srgbClr val="7030A0"/>
                </a:solidFill>
                <a:latin typeface="Aptos" panose="020B0004020202020204" pitchFamily="34" charset="0"/>
                <a:ea typeface="Aptos" panose="020B0004020202020204" pitchFamily="34" charset="0"/>
                <a:cs typeface="Arial" panose="020B0604020202020204" pitchFamily="34" charset="0"/>
              </a:rPr>
              <a:t>#6</a:t>
            </a: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a:t>
            </a:r>
            <a:r>
              <a:rPr lang="en-GB" b="1" i="1" kern="100" dirty="0">
                <a:solidFill>
                  <a:srgbClr val="7030A0"/>
                </a:solidFill>
                <a:latin typeface="Aptos" panose="020B0004020202020204" pitchFamily="34" charset="0"/>
                <a:cs typeface="Arial" panose="020B0604020202020204" pitchFamily="34" charset="0"/>
              </a:rPr>
              <a:t>EDUCATION DISTRIBUTION BAR CHART</a:t>
            </a:r>
          </a:p>
          <a:p>
            <a:pPr>
              <a:lnSpc>
                <a:spcPct val="115000"/>
              </a:lnSpc>
              <a:spcAft>
                <a:spcPts val="800"/>
              </a:spcAft>
            </a:pPr>
            <a:endParaRPr lang="en-GB" b="1" i="1" kern="100" dirty="0">
              <a:solidFill>
                <a:srgbClr val="7030A0"/>
              </a:solidFill>
              <a:latin typeface="Aptos" panose="020B0004020202020204" pitchFamily="34" charset="0"/>
              <a:cs typeface="Arial" panose="020B0604020202020204" pitchFamily="34" charset="0"/>
            </a:endParaRPr>
          </a:p>
          <a:p>
            <a:pPr>
              <a:lnSpc>
                <a:spcPct val="115000"/>
              </a:lnSpc>
              <a:spcAft>
                <a:spcPts val="800"/>
              </a:spcAft>
              <a:buNone/>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edu_counts</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Edu_Level</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value_counts</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br>
              <a:rPr lang="en-GB" b="1" kern="100" dirty="0">
                <a:solidFill>
                  <a:srgbClr val="FF0000"/>
                </a:solidFill>
                <a:latin typeface="Aptos" panose="020B0004020202020204" pitchFamily="34" charset="0"/>
                <a:cs typeface="Arial" panose="020B0604020202020204" pitchFamily="34" charset="0"/>
              </a:rPr>
            </a:br>
            <a:r>
              <a:rPr lang="en-GB" b="1" kern="100" dirty="0" err="1">
                <a:solidFill>
                  <a:srgbClr val="FF0000"/>
                </a:solidFill>
                <a:latin typeface="Aptos" panose="020B0004020202020204" pitchFamily="34" charset="0"/>
                <a:cs typeface="Arial" panose="020B0604020202020204" pitchFamily="34" charset="0"/>
              </a:rPr>
              <a:t>plt.figure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figsize</a:t>
            </a:r>
            <a:r>
              <a:rPr lang="en-GB" b="1" kern="100" dirty="0">
                <a:solidFill>
                  <a:srgbClr val="FF0000"/>
                </a:solidFill>
                <a:latin typeface="Aptos" panose="020B0004020202020204" pitchFamily="34" charset="0"/>
                <a:cs typeface="Arial" panose="020B0604020202020204" pitchFamily="34" charset="0"/>
              </a:rPr>
              <a:t>=(8, 6))</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sns.barplot</a:t>
            </a:r>
            <a:r>
              <a:rPr lang="en-GB" b="1" kern="100" dirty="0">
                <a:solidFill>
                  <a:srgbClr val="FF0000"/>
                </a:solidFill>
                <a:latin typeface="Aptos" panose="020B0004020202020204" pitchFamily="34" charset="0"/>
                <a:cs typeface="Arial" panose="020B0604020202020204" pitchFamily="34" charset="0"/>
              </a:rPr>
              <a:t>(x=</a:t>
            </a:r>
            <a:r>
              <a:rPr lang="en-GB" b="1" kern="100" dirty="0" err="1">
                <a:solidFill>
                  <a:srgbClr val="FF0000"/>
                </a:solidFill>
                <a:latin typeface="Aptos" panose="020B0004020202020204" pitchFamily="34" charset="0"/>
                <a:cs typeface="Arial" panose="020B0604020202020204" pitchFamily="34" charset="0"/>
              </a:rPr>
              <a:t>edu_counts.index</a:t>
            </a:r>
            <a:r>
              <a:rPr lang="en-GB" b="1" kern="100" dirty="0">
                <a:solidFill>
                  <a:srgbClr val="FF0000"/>
                </a:solidFill>
                <a:latin typeface="Aptos" panose="020B0004020202020204" pitchFamily="34" charset="0"/>
                <a:cs typeface="Arial" panose="020B0604020202020204" pitchFamily="34" charset="0"/>
              </a:rPr>
              <a:t>, y=</a:t>
            </a:r>
            <a:r>
              <a:rPr lang="en-GB" b="1" kern="100" dirty="0" err="1">
                <a:solidFill>
                  <a:srgbClr val="FF0000"/>
                </a:solidFill>
                <a:latin typeface="Aptos" panose="020B0004020202020204" pitchFamily="34" charset="0"/>
                <a:cs typeface="Arial" panose="020B0604020202020204" pitchFamily="34" charset="0"/>
              </a:rPr>
              <a:t>edu_counts.values</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plt.title</a:t>
            </a:r>
            <a:r>
              <a:rPr lang="en-GB" b="1" kern="100" dirty="0">
                <a:solidFill>
                  <a:srgbClr val="FF0000"/>
                </a:solidFill>
                <a:latin typeface="Aptos" panose="020B0004020202020204" pitchFamily="34" charset="0"/>
                <a:cs typeface="Arial" panose="020B0604020202020204" pitchFamily="34" charset="0"/>
              </a:rPr>
              <a:t>('Customer Count by Education Level')</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plt.ylabel</a:t>
            </a:r>
            <a:r>
              <a:rPr lang="en-GB" b="1" kern="100" dirty="0">
                <a:solidFill>
                  <a:srgbClr val="FF0000"/>
                </a:solidFill>
                <a:latin typeface="Aptos" panose="020B0004020202020204" pitchFamily="34" charset="0"/>
                <a:cs typeface="Arial" panose="020B0604020202020204" pitchFamily="34" charset="0"/>
              </a:rPr>
              <a:t>('Number of Customers')</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plt.xticks</a:t>
            </a:r>
            <a:r>
              <a:rPr lang="en-GB" b="1" kern="100" dirty="0">
                <a:solidFill>
                  <a:srgbClr val="FF0000"/>
                </a:solidFill>
                <a:latin typeface="Aptos" panose="020B0004020202020204" pitchFamily="34" charset="0"/>
                <a:cs typeface="Arial" panose="020B0604020202020204" pitchFamily="34" charset="0"/>
              </a:rPr>
              <a:t>(rotation=45)</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plt.tight_layout</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plt.show</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endParaRPr lang="en-GB" b="1" kern="100" dirty="0">
              <a:solidFill>
                <a:srgbClr val="FF0000"/>
              </a:solidFill>
              <a:latin typeface="Aptos" panose="020B0004020202020204" pitchFamily="34" charset="0"/>
              <a:cs typeface="Arial" panose="020B0604020202020204" pitchFamily="34" charset="0"/>
            </a:endParaRPr>
          </a:p>
          <a:p>
            <a:pPr>
              <a:lnSpc>
                <a:spcPts val="1425"/>
              </a:lnSpc>
            </a:pPr>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4260705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ECA4D6-3FFE-116E-766F-94CE4CB3450F}"/>
            </a:ext>
          </a:extLst>
        </p:cNvPr>
        <p:cNvGrpSpPr/>
        <p:nvPr/>
      </p:nvGrpSpPr>
      <p:grpSpPr>
        <a:xfrm>
          <a:off x="0" y="0"/>
          <a:ext cx="0" cy="0"/>
          <a:chOff x="0" y="0"/>
          <a:chExt cx="0" cy="0"/>
        </a:xfrm>
      </p:grpSpPr>
      <p:pic>
        <p:nvPicPr>
          <p:cNvPr id="3" name="Picture 2" descr="A graph of a graph">
            <a:extLst>
              <a:ext uri="{FF2B5EF4-FFF2-40B4-BE49-F238E27FC236}">
                <a16:creationId xmlns:a16="http://schemas.microsoft.com/office/drawing/2014/main" id="{D6883953-A44C-3749-4322-E7D0B2D93C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6721" y="842878"/>
            <a:ext cx="6944318" cy="5172243"/>
          </a:xfrm>
          <a:prstGeom prst="rect">
            <a:avLst/>
          </a:prstGeom>
        </p:spPr>
      </p:pic>
    </p:spTree>
    <p:extLst>
      <p:ext uri="{BB962C8B-B14F-4D97-AF65-F5344CB8AC3E}">
        <p14:creationId xmlns:p14="http://schemas.microsoft.com/office/powerpoint/2010/main" val="23449504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912FB7-5AFD-761E-4F40-EBC7DD12398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D473A2C-3A44-36FF-5657-72942F5A92CE}"/>
              </a:ext>
            </a:extLst>
          </p:cNvPr>
          <p:cNvSpPr txBox="1"/>
          <p:nvPr/>
        </p:nvSpPr>
        <p:spPr>
          <a:xfrm>
            <a:off x="329784" y="274293"/>
            <a:ext cx="11467475" cy="6547626"/>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GRAPH </a:t>
            </a:r>
            <a:r>
              <a:rPr lang="en-US" b="1" i="1" kern="100" dirty="0">
                <a:solidFill>
                  <a:srgbClr val="7030A0"/>
                </a:solidFill>
                <a:latin typeface="Aptos" panose="020B0004020202020204" pitchFamily="34" charset="0"/>
                <a:ea typeface="Aptos" panose="020B0004020202020204" pitchFamily="34" charset="0"/>
                <a:cs typeface="Arial" panose="020B0604020202020204" pitchFamily="34" charset="0"/>
              </a:rPr>
              <a:t>#7</a:t>
            </a: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a:t>
            </a:r>
            <a:r>
              <a:rPr lang="en-GB"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RELATIONSHIP STATUS PIE CHART</a:t>
            </a:r>
            <a:endParaRPr lang="en-GB" b="1" i="1" kern="100" dirty="0">
              <a:solidFill>
                <a:srgbClr val="7030A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rel_counts</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RelationshipStatus</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value_counts</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kern="100" dirty="0" err="1">
                <a:solidFill>
                  <a:srgbClr val="FF0000"/>
                </a:solidFill>
                <a:latin typeface="Aptos" panose="020B0004020202020204" pitchFamily="34" charset="0"/>
                <a:cs typeface="Arial" panose="020B0604020202020204" pitchFamily="34" charset="0"/>
              </a:rPr>
              <a:t>plt.figure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figsize</a:t>
            </a:r>
            <a:r>
              <a:rPr lang="en-GB" b="1" kern="100" dirty="0">
                <a:solidFill>
                  <a:srgbClr val="FF0000"/>
                </a:solidFill>
                <a:latin typeface="Aptos" panose="020B0004020202020204" pitchFamily="34" charset="0"/>
                <a:cs typeface="Arial" panose="020B0604020202020204" pitchFamily="34" charset="0"/>
              </a:rPr>
              <a:t>=(6, 6))</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plt.pie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rel_counts</a:t>
            </a:r>
            <a:r>
              <a:rPr lang="en-GB" b="1" kern="100" dirty="0">
                <a:solidFill>
                  <a:srgbClr val="FF0000"/>
                </a:solidFill>
                <a:latin typeface="Aptos" panose="020B0004020202020204" pitchFamily="34" charset="0"/>
                <a:cs typeface="Arial" panose="020B0604020202020204" pitchFamily="34" charset="0"/>
              </a:rPr>
              <a:t>, labels=</a:t>
            </a:r>
            <a:r>
              <a:rPr lang="en-GB" b="1" kern="100" dirty="0" err="1">
                <a:solidFill>
                  <a:srgbClr val="FF0000"/>
                </a:solidFill>
                <a:latin typeface="Aptos" panose="020B0004020202020204" pitchFamily="34" charset="0"/>
                <a:cs typeface="Arial" panose="020B0604020202020204" pitchFamily="34" charset="0"/>
              </a:rPr>
              <a:t>rel_counts.index</a:t>
            </a: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autopct</a:t>
            </a:r>
            <a:r>
              <a:rPr lang="en-GB" b="1" kern="100" dirty="0">
                <a:solidFill>
                  <a:srgbClr val="FF0000"/>
                </a:solidFill>
                <a:latin typeface="Aptos" panose="020B0004020202020204" pitchFamily="34" charset="0"/>
                <a:cs typeface="Arial" panose="020B0604020202020204" pitchFamily="34" charset="0"/>
              </a:rPr>
              <a:t>='%1.1f%%', </a:t>
            </a:r>
            <a:r>
              <a:rPr lang="en-GB" b="1" kern="100" dirty="0" err="1">
                <a:solidFill>
                  <a:srgbClr val="FF0000"/>
                </a:solidFill>
                <a:latin typeface="Aptos" panose="020B0004020202020204" pitchFamily="34" charset="0"/>
                <a:cs typeface="Arial" panose="020B0604020202020204" pitchFamily="34" charset="0"/>
              </a:rPr>
              <a:t>startangle</a:t>
            </a:r>
            <a:r>
              <a:rPr lang="en-GB" b="1" kern="100" dirty="0">
                <a:solidFill>
                  <a:srgbClr val="FF0000"/>
                </a:solidFill>
                <a:latin typeface="Aptos" panose="020B0004020202020204" pitchFamily="34" charset="0"/>
                <a:cs typeface="Arial" panose="020B0604020202020204" pitchFamily="34" charset="0"/>
              </a:rPr>
              <a:t>=90)</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plt.title</a:t>
            </a:r>
            <a:r>
              <a:rPr lang="en-GB" b="1" kern="100" dirty="0">
                <a:solidFill>
                  <a:srgbClr val="FF0000"/>
                </a:solidFill>
                <a:latin typeface="Aptos" panose="020B0004020202020204" pitchFamily="34" charset="0"/>
                <a:cs typeface="Arial" panose="020B0604020202020204" pitchFamily="34" charset="0"/>
              </a:rPr>
              <a:t>('Relationship Status Distribution')</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plt.axis</a:t>
            </a:r>
            <a:r>
              <a:rPr lang="en-GB" b="1" kern="100" dirty="0">
                <a:solidFill>
                  <a:srgbClr val="FF0000"/>
                </a:solidFill>
                <a:latin typeface="Aptos" panose="020B0004020202020204" pitchFamily="34" charset="0"/>
                <a:cs typeface="Arial" panose="020B0604020202020204" pitchFamily="34" charset="0"/>
              </a:rPr>
              <a:t>('equal')  # Equal aspect ratio ensures pie is circular</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plt.tight_layout</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plt.show</a:t>
            </a:r>
            <a:r>
              <a:rPr lang="en-GB" b="1" kern="100" dirty="0">
                <a:solidFill>
                  <a:srgbClr val="FF0000"/>
                </a:solidFill>
                <a:latin typeface="Aptos" panose="020B0004020202020204" pitchFamily="34" charset="0"/>
                <a:cs typeface="Arial" panose="020B0604020202020204" pitchFamily="34" charset="0"/>
              </a:rPr>
              <a:t>()</a:t>
            </a:r>
          </a:p>
          <a:p>
            <a:pPr>
              <a:lnSpc>
                <a:spcPts val="1425"/>
              </a:lnSpc>
            </a:pPr>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0325068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CA81CC-F179-1CA8-CE79-EA978DB55FA2}"/>
            </a:ext>
          </a:extLst>
        </p:cNvPr>
        <p:cNvGrpSpPr/>
        <p:nvPr/>
      </p:nvGrpSpPr>
      <p:grpSpPr>
        <a:xfrm>
          <a:off x="0" y="0"/>
          <a:ext cx="0" cy="0"/>
          <a:chOff x="0" y="0"/>
          <a:chExt cx="0" cy="0"/>
        </a:xfrm>
      </p:grpSpPr>
      <p:pic>
        <p:nvPicPr>
          <p:cNvPr id="3" name="Picture 2" descr="A blue and orange pie chart">
            <a:extLst>
              <a:ext uri="{FF2B5EF4-FFF2-40B4-BE49-F238E27FC236}">
                <a16:creationId xmlns:a16="http://schemas.microsoft.com/office/drawing/2014/main" id="{74B0A4B9-6D3A-2128-8058-47C2BAF4A7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9573" y="537093"/>
            <a:ext cx="5823428" cy="5783813"/>
          </a:xfrm>
          <a:prstGeom prst="rect">
            <a:avLst/>
          </a:prstGeom>
        </p:spPr>
      </p:pic>
    </p:spTree>
    <p:extLst>
      <p:ext uri="{BB962C8B-B14F-4D97-AF65-F5344CB8AC3E}">
        <p14:creationId xmlns:p14="http://schemas.microsoft.com/office/powerpoint/2010/main" val="42033933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DFF385-F8B3-2E45-474C-E1EB36A5358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ED19862-DD9D-C73A-8F11-8CDE7BF28535}"/>
              </a:ext>
            </a:extLst>
          </p:cNvPr>
          <p:cNvSpPr txBox="1"/>
          <p:nvPr/>
        </p:nvSpPr>
        <p:spPr>
          <a:xfrm>
            <a:off x="329784" y="274293"/>
            <a:ext cx="11467475" cy="7748981"/>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GRAPH </a:t>
            </a:r>
            <a:r>
              <a:rPr lang="en-US" b="1" i="1" kern="100" dirty="0">
                <a:solidFill>
                  <a:srgbClr val="7030A0"/>
                </a:solidFill>
                <a:latin typeface="Aptos" panose="020B0004020202020204" pitchFamily="34" charset="0"/>
                <a:ea typeface="Aptos" panose="020B0004020202020204" pitchFamily="34" charset="0"/>
                <a:cs typeface="Arial" panose="020B0604020202020204" pitchFamily="34" charset="0"/>
              </a:rPr>
              <a:t>#8</a:t>
            </a: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a:t>
            </a:r>
            <a:r>
              <a:rPr lang="en-GB" b="1" i="1" kern="100" dirty="0">
                <a:solidFill>
                  <a:srgbClr val="7030A0"/>
                </a:solidFill>
                <a:latin typeface="Aptos" panose="020B0004020202020204" pitchFamily="34" charset="0"/>
                <a:ea typeface="Aptos" panose="020B0004020202020204" pitchFamily="34" charset="0"/>
                <a:cs typeface="Arial" panose="020B0604020202020204" pitchFamily="34" charset="0"/>
              </a:rPr>
              <a:t>HOUSE OWNERSHIP </a:t>
            </a:r>
            <a:r>
              <a:rPr lang="en-GB"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PIE CHART</a:t>
            </a:r>
            <a:endParaRPr lang="en-GB" b="1" i="1" kern="100" dirty="0">
              <a:solidFill>
                <a:srgbClr val="7030A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house_own_counts</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HouseOwnership</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value_counts</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r>
              <a:rPr lang="en-GB" b="1" kern="100" dirty="0">
                <a:solidFill>
                  <a:srgbClr val="FF0000"/>
                </a:solidFill>
                <a:latin typeface="Aptos" panose="020B0004020202020204" pitchFamily="34" charset="0"/>
                <a:cs typeface="Arial" panose="020B0604020202020204" pitchFamily="34" charset="0"/>
              </a:rPr>
              <a:t>labels = ['No House', 'Owns House']</a:t>
            </a:r>
          </a:p>
          <a:p>
            <a:pPr>
              <a:lnSpc>
                <a:spcPct val="115000"/>
              </a:lnSpc>
              <a:spcAft>
                <a:spcPts val="800"/>
              </a:spcAft>
            </a:pPr>
            <a:br>
              <a:rPr lang="en-GB" b="1" kern="100" dirty="0">
                <a:solidFill>
                  <a:srgbClr val="FF0000"/>
                </a:solidFill>
                <a:latin typeface="Aptos" panose="020B0004020202020204" pitchFamily="34" charset="0"/>
                <a:cs typeface="Arial" panose="020B0604020202020204" pitchFamily="34" charset="0"/>
              </a:rPr>
            </a:br>
            <a:r>
              <a:rPr lang="en-GB" b="1" kern="100" dirty="0" err="1">
                <a:solidFill>
                  <a:srgbClr val="FF0000"/>
                </a:solidFill>
                <a:latin typeface="Aptos" panose="020B0004020202020204" pitchFamily="34" charset="0"/>
                <a:cs typeface="Arial" panose="020B0604020202020204" pitchFamily="34" charset="0"/>
              </a:rPr>
              <a:t>plt.figure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figsize</a:t>
            </a:r>
            <a:r>
              <a:rPr lang="en-GB" b="1" kern="100" dirty="0">
                <a:solidFill>
                  <a:srgbClr val="FF0000"/>
                </a:solidFill>
                <a:latin typeface="Aptos" panose="020B0004020202020204" pitchFamily="34" charset="0"/>
                <a:cs typeface="Arial" panose="020B0604020202020204" pitchFamily="34" charset="0"/>
              </a:rPr>
              <a:t>=(6, 6))</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plt.pie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house_own_counts</a:t>
            </a:r>
            <a:r>
              <a:rPr lang="en-GB" b="1" kern="100" dirty="0">
                <a:solidFill>
                  <a:srgbClr val="FF0000"/>
                </a:solidFill>
                <a:latin typeface="Aptos" panose="020B0004020202020204" pitchFamily="34" charset="0"/>
                <a:cs typeface="Arial" panose="020B0604020202020204" pitchFamily="34" charset="0"/>
              </a:rPr>
              <a:t>, labels=labels, </a:t>
            </a:r>
            <a:r>
              <a:rPr lang="en-GB" b="1" kern="100" dirty="0" err="1">
                <a:solidFill>
                  <a:srgbClr val="FF0000"/>
                </a:solidFill>
                <a:latin typeface="Aptos" panose="020B0004020202020204" pitchFamily="34" charset="0"/>
                <a:cs typeface="Arial" panose="020B0604020202020204" pitchFamily="34" charset="0"/>
              </a:rPr>
              <a:t>autopct</a:t>
            </a:r>
            <a:r>
              <a:rPr lang="en-GB" b="1" kern="100" dirty="0">
                <a:solidFill>
                  <a:srgbClr val="FF0000"/>
                </a:solidFill>
                <a:latin typeface="Aptos" panose="020B0004020202020204" pitchFamily="34" charset="0"/>
                <a:cs typeface="Arial" panose="020B0604020202020204" pitchFamily="34" charset="0"/>
              </a:rPr>
              <a:t>='%1.1f%%', </a:t>
            </a:r>
            <a:r>
              <a:rPr lang="en-GB" b="1" kern="100" dirty="0" err="1">
                <a:solidFill>
                  <a:srgbClr val="FF0000"/>
                </a:solidFill>
                <a:latin typeface="Aptos" panose="020B0004020202020204" pitchFamily="34" charset="0"/>
                <a:cs typeface="Arial" panose="020B0604020202020204" pitchFamily="34" charset="0"/>
              </a:rPr>
              <a:t>startangle</a:t>
            </a:r>
            <a:r>
              <a:rPr lang="en-GB" b="1" kern="100" dirty="0">
                <a:solidFill>
                  <a:srgbClr val="FF0000"/>
                </a:solidFill>
                <a:latin typeface="Aptos" panose="020B0004020202020204" pitchFamily="34" charset="0"/>
                <a:cs typeface="Arial" panose="020B0604020202020204" pitchFamily="34" charset="0"/>
              </a:rPr>
              <a:t>=90)</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plt.title</a:t>
            </a:r>
            <a:r>
              <a:rPr lang="en-GB" b="1" kern="100" dirty="0">
                <a:solidFill>
                  <a:srgbClr val="FF0000"/>
                </a:solidFill>
                <a:latin typeface="Aptos" panose="020B0004020202020204" pitchFamily="34" charset="0"/>
                <a:cs typeface="Arial" panose="020B0604020202020204" pitchFamily="34" charset="0"/>
              </a:rPr>
              <a:t>('House Ownership Distribution')</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plt.axis</a:t>
            </a:r>
            <a:r>
              <a:rPr lang="en-GB" b="1" kern="100" dirty="0">
                <a:solidFill>
                  <a:srgbClr val="FF0000"/>
                </a:solidFill>
                <a:latin typeface="Aptos" panose="020B0004020202020204" pitchFamily="34" charset="0"/>
                <a:cs typeface="Arial" panose="020B0604020202020204" pitchFamily="34" charset="0"/>
              </a:rPr>
              <a:t>('equal')</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plt.tight_layout</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plt.show</a:t>
            </a:r>
            <a:r>
              <a:rPr lang="en-GB" b="1" kern="100" dirty="0">
                <a:solidFill>
                  <a:srgbClr val="FF0000"/>
                </a:solidFill>
                <a:latin typeface="Aptos" panose="020B0004020202020204" pitchFamily="34" charset="0"/>
                <a:cs typeface="Arial" panose="020B0604020202020204" pitchFamily="34" charset="0"/>
              </a:rPr>
              <a:t>()</a:t>
            </a:r>
          </a:p>
          <a:p>
            <a:pPr>
              <a:lnSpc>
                <a:spcPts val="1425"/>
              </a:lnSpc>
            </a:pPr>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a:p>
            <a:pPr>
              <a:lnSpc>
                <a:spcPct val="115000"/>
              </a:lnSpc>
              <a:spcAft>
                <a:spcPts val="800"/>
              </a:spcAft>
              <a:buNone/>
            </a:pPr>
            <a:endParaRPr lang="en-GB" b="1" kern="100" dirty="0">
              <a:solidFill>
                <a:srgbClr val="FF0000"/>
              </a:solidFill>
              <a:latin typeface="Aptos" panose="020B0004020202020204" pitchFamily="34" charset="0"/>
              <a:cs typeface="Arial" panose="020B0604020202020204" pitchFamily="34" charset="0"/>
            </a:endParaRPr>
          </a:p>
          <a:p>
            <a:pPr>
              <a:lnSpc>
                <a:spcPts val="1425"/>
              </a:lnSpc>
            </a:pPr>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10523810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AE1D28-958C-BCAF-B4AF-B3E617DFAD6F}"/>
            </a:ext>
          </a:extLst>
        </p:cNvPr>
        <p:cNvGrpSpPr/>
        <p:nvPr/>
      </p:nvGrpSpPr>
      <p:grpSpPr>
        <a:xfrm>
          <a:off x="0" y="0"/>
          <a:ext cx="0" cy="0"/>
          <a:chOff x="0" y="0"/>
          <a:chExt cx="0" cy="0"/>
        </a:xfrm>
      </p:grpSpPr>
      <p:pic>
        <p:nvPicPr>
          <p:cNvPr id="3" name="Picture 2" descr="A pie chart of a house">
            <a:extLst>
              <a:ext uri="{FF2B5EF4-FFF2-40B4-BE49-F238E27FC236}">
                <a16:creationId xmlns:a16="http://schemas.microsoft.com/office/drawing/2014/main" id="{F3FEBCB3-249D-35F6-DDD0-535DD09B16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0530" y="367060"/>
            <a:ext cx="6490940" cy="6490940"/>
          </a:xfrm>
          <a:prstGeom prst="rect">
            <a:avLst/>
          </a:prstGeom>
        </p:spPr>
      </p:pic>
    </p:spTree>
    <p:extLst>
      <p:ext uri="{BB962C8B-B14F-4D97-AF65-F5344CB8AC3E}">
        <p14:creationId xmlns:p14="http://schemas.microsoft.com/office/powerpoint/2010/main" val="22976014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4739BC-D3B2-A860-8898-C4D061BA582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1058BD3-CCC0-F0CC-FE90-7D92249E37CA}"/>
              </a:ext>
            </a:extLst>
          </p:cNvPr>
          <p:cNvSpPr txBox="1"/>
          <p:nvPr/>
        </p:nvSpPr>
        <p:spPr>
          <a:xfrm>
            <a:off x="329784" y="274293"/>
            <a:ext cx="11467475" cy="10491783"/>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GRAPH </a:t>
            </a:r>
            <a:r>
              <a:rPr lang="en-US" b="1" i="1" kern="100" dirty="0">
                <a:solidFill>
                  <a:srgbClr val="7030A0"/>
                </a:solidFill>
                <a:latin typeface="Aptos" panose="020B0004020202020204" pitchFamily="34" charset="0"/>
                <a:ea typeface="Aptos" panose="020B0004020202020204" pitchFamily="34" charset="0"/>
                <a:cs typeface="Arial" panose="020B0604020202020204" pitchFamily="34" charset="0"/>
              </a:rPr>
              <a:t>#9</a:t>
            </a: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a:t>
            </a:r>
            <a:r>
              <a:rPr lang="en-GB" b="1" i="1" kern="100" dirty="0">
                <a:solidFill>
                  <a:srgbClr val="7030A0"/>
                </a:solidFill>
                <a:latin typeface="Aptos" panose="020B0004020202020204" pitchFamily="34" charset="0"/>
                <a:ea typeface="Aptos" panose="020B0004020202020204" pitchFamily="34" charset="0"/>
                <a:cs typeface="Arial" panose="020B0604020202020204" pitchFamily="34" charset="0"/>
              </a:rPr>
              <a:t>NORMALIZED VIEW SCATTER GRAPH</a:t>
            </a:r>
            <a:endParaRPr lang="en-GB" b="1" i="1" kern="100" dirty="0">
              <a:solidFill>
                <a:srgbClr val="7030A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7030A0"/>
              </a:solidFill>
              <a:latin typeface="Aptos" panose="020B0004020202020204" pitchFamily="34" charset="0"/>
              <a:cs typeface="Arial" panose="020B0604020202020204" pitchFamily="34" charset="0"/>
            </a:endParaRPr>
          </a:p>
          <a:p>
            <a:pPr>
              <a:lnSpc>
                <a:spcPct val="115000"/>
              </a:lnSpc>
              <a:spcAft>
                <a:spcPts val="800"/>
              </a:spcAft>
              <a:buNone/>
            </a:pPr>
            <a:r>
              <a:rPr lang="en-GB" b="1" kern="100" dirty="0">
                <a:solidFill>
                  <a:srgbClr val="7030A0"/>
                </a:solidFill>
                <a:latin typeface="Aptos" panose="020B0004020202020204" pitchFamily="34" charset="0"/>
                <a:cs typeface="Arial" panose="020B0604020202020204" pitchFamily="34" charset="0"/>
              </a:rPr>
              <a:t># Min-max normalization</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def normalize(series):</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    return (series - </a:t>
            </a:r>
            <a:r>
              <a:rPr lang="en-GB" b="1" kern="100" dirty="0" err="1">
                <a:solidFill>
                  <a:srgbClr val="FF0000"/>
                </a:solidFill>
                <a:latin typeface="Aptos" panose="020B0004020202020204" pitchFamily="34" charset="0"/>
                <a:cs typeface="Arial" panose="020B0604020202020204" pitchFamily="34" charset="0"/>
              </a:rPr>
              <a:t>series.min</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series.max</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series.min</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norm_groceryfuel</a:t>
            </a:r>
            <a:r>
              <a:rPr lang="en-GB" b="1" kern="100" dirty="0">
                <a:solidFill>
                  <a:srgbClr val="FF0000"/>
                </a:solidFill>
                <a:latin typeface="Aptos" panose="020B0004020202020204" pitchFamily="34" charset="0"/>
                <a:cs typeface="Arial" panose="020B0604020202020204" pitchFamily="34" charset="0"/>
              </a:rPr>
              <a:t>'] = normalize(</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grocery_fuel_total</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norm_other</a:t>
            </a:r>
            <a:r>
              <a:rPr lang="en-GB" b="1" kern="100" dirty="0">
                <a:solidFill>
                  <a:srgbClr val="FF0000"/>
                </a:solidFill>
                <a:latin typeface="Aptos" panose="020B0004020202020204" pitchFamily="34" charset="0"/>
                <a:cs typeface="Arial" panose="020B0604020202020204" pitchFamily="34" charset="0"/>
              </a:rPr>
              <a:t>'] = normalize(</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other_total</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kern="100" dirty="0" err="1">
                <a:solidFill>
                  <a:srgbClr val="FF0000"/>
                </a:solidFill>
                <a:latin typeface="Aptos" panose="020B0004020202020204" pitchFamily="34" charset="0"/>
                <a:cs typeface="Arial" panose="020B0604020202020204" pitchFamily="34" charset="0"/>
              </a:rPr>
              <a:t>plt.figure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figsize</a:t>
            </a:r>
            <a:r>
              <a:rPr lang="en-GB" b="1" kern="100" dirty="0">
                <a:solidFill>
                  <a:srgbClr val="FF0000"/>
                </a:solidFill>
                <a:latin typeface="Aptos" panose="020B0004020202020204" pitchFamily="34" charset="0"/>
                <a:cs typeface="Arial" panose="020B0604020202020204" pitchFamily="34" charset="0"/>
              </a:rPr>
              <a:t>=(10, 6))</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colors</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target_flag</a:t>
            </a:r>
            <a:r>
              <a:rPr lang="en-GB" b="1" kern="100" dirty="0">
                <a:solidFill>
                  <a:srgbClr val="FF0000"/>
                </a:solidFill>
                <a:latin typeface="Aptos" panose="020B0004020202020204" pitchFamily="34" charset="0"/>
                <a:cs typeface="Arial" panose="020B0604020202020204" pitchFamily="34" charset="0"/>
              </a:rPr>
              <a:t>'].map({0: '</a:t>
            </a:r>
            <a:r>
              <a:rPr lang="en-GB" b="1" kern="100" dirty="0" err="1">
                <a:solidFill>
                  <a:srgbClr val="FF0000"/>
                </a:solidFill>
                <a:latin typeface="Aptos" panose="020B0004020202020204" pitchFamily="34" charset="0"/>
                <a:cs typeface="Arial" panose="020B0604020202020204" pitchFamily="34" charset="0"/>
              </a:rPr>
              <a:t>gray</a:t>
            </a:r>
            <a:r>
              <a:rPr lang="en-GB" b="1" kern="100" dirty="0">
                <a:solidFill>
                  <a:srgbClr val="FF0000"/>
                </a:solidFill>
                <a:latin typeface="Aptos" panose="020B0004020202020204" pitchFamily="34" charset="0"/>
                <a:cs typeface="Arial" panose="020B0604020202020204" pitchFamily="34" charset="0"/>
              </a:rPr>
              <a:t>', 1: 'crimson’})</a:t>
            </a:r>
          </a:p>
          <a:p>
            <a:pPr>
              <a:lnSpc>
                <a:spcPct val="115000"/>
              </a:lnSpc>
              <a:spcAft>
                <a:spcPts val="800"/>
              </a:spcAft>
              <a:buNone/>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plt.scatter</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norm_groceryfuel</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merged_df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norm_other</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endParaRPr lang="en-GB" b="1" kern="100" dirty="0">
              <a:solidFill>
                <a:srgbClr val="FF0000"/>
              </a:solidFill>
              <a:latin typeface="Aptos" panose="020B0004020202020204" pitchFamily="34" charset="0"/>
              <a:cs typeface="Arial" panose="020B0604020202020204" pitchFamily="34" charset="0"/>
            </a:endParaRPr>
          </a:p>
          <a:p>
            <a:pPr>
              <a:lnSpc>
                <a:spcPts val="1425"/>
              </a:lnSpc>
            </a:pPr>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a:p>
            <a:pPr>
              <a:lnSpc>
                <a:spcPct val="115000"/>
              </a:lnSpc>
              <a:spcAft>
                <a:spcPts val="800"/>
              </a:spcAft>
              <a:buNone/>
            </a:pPr>
            <a:endParaRPr lang="en-GB" b="1" kern="100" dirty="0">
              <a:solidFill>
                <a:srgbClr val="FF0000"/>
              </a:solidFill>
              <a:latin typeface="Aptos" panose="020B0004020202020204" pitchFamily="34" charset="0"/>
              <a:cs typeface="Arial" panose="020B0604020202020204" pitchFamily="34" charset="0"/>
            </a:endParaRPr>
          </a:p>
          <a:p>
            <a:pPr>
              <a:lnSpc>
                <a:spcPts val="1425"/>
              </a:lnSpc>
            </a:pPr>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321409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F535FA-3E10-9917-039E-CB8037F605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5EDDDB-8687-9C01-E9D9-33CFD5CC760B}"/>
              </a:ext>
            </a:extLst>
          </p:cNvPr>
          <p:cNvSpPr>
            <a:spLocks noGrp="1"/>
          </p:cNvSpPr>
          <p:nvPr>
            <p:ph type="title"/>
          </p:nvPr>
        </p:nvSpPr>
        <p:spPr>
          <a:xfrm>
            <a:off x="838200" y="365126"/>
            <a:ext cx="10515600" cy="849078"/>
          </a:xfrm>
        </p:spPr>
        <p:txBody>
          <a:bodyPr/>
          <a:lstStyle/>
          <a:p>
            <a:r>
              <a:rPr lang="en-US" dirty="0"/>
              <a:t>İstenen</a:t>
            </a:r>
            <a:endParaRPr lang="tr-TR" dirty="0"/>
          </a:p>
        </p:txBody>
      </p:sp>
      <p:sp>
        <p:nvSpPr>
          <p:cNvPr id="3" name="Content Placeholder 2">
            <a:extLst>
              <a:ext uri="{FF2B5EF4-FFF2-40B4-BE49-F238E27FC236}">
                <a16:creationId xmlns:a16="http://schemas.microsoft.com/office/drawing/2014/main" id="{4DFE09E8-7F0B-1C4A-0715-176657C138D1}"/>
              </a:ext>
            </a:extLst>
          </p:cNvPr>
          <p:cNvSpPr>
            <a:spLocks noGrp="1"/>
          </p:cNvSpPr>
          <p:nvPr>
            <p:ph idx="1"/>
          </p:nvPr>
        </p:nvSpPr>
        <p:spPr>
          <a:xfrm>
            <a:off x="838200" y="1394085"/>
            <a:ext cx="10515600" cy="4782878"/>
          </a:xfrm>
        </p:spPr>
        <p:txBody>
          <a:bodyPr>
            <a:noAutofit/>
          </a:bodyPr>
          <a:lstStyle/>
          <a:p>
            <a:pPr algn="just"/>
            <a:r>
              <a:rPr lang="tr-TR" sz="2200" dirty="0"/>
              <a:t>Senden istenen, aşağıda verilen ‘Müşteri Listesi.xlsx’ dosyasını kullanarak bu kampanyaya uygun olan ve kampanya bildirimi yapılacak müşterilerin listesini çıkartman.</a:t>
            </a:r>
          </a:p>
          <a:p>
            <a:pPr algn="just"/>
            <a:endParaRPr lang="tr-TR" sz="2200" dirty="0"/>
          </a:p>
          <a:p>
            <a:pPr algn="just"/>
            <a:r>
              <a:rPr lang="tr-TR" sz="2200" dirty="0"/>
              <a:t>Bu dosyada 2 sayfa mevcut.</a:t>
            </a:r>
          </a:p>
          <a:p>
            <a:pPr algn="just"/>
            <a:endParaRPr lang="tr-TR" sz="2200" dirty="0"/>
          </a:p>
          <a:p>
            <a:pPr algn="just"/>
            <a:r>
              <a:rPr lang="tr-TR" sz="2200" dirty="0"/>
              <a:t>1) Müşteri bilgileri sayfasında 3.000 müşteriye ait temel bilgiler ile birlikte ev/araba sahipliği durumu, </a:t>
            </a:r>
            <a:r>
              <a:rPr lang="tr-TR" sz="2200" dirty="0" err="1"/>
              <a:t>İşCep</a:t>
            </a:r>
            <a:r>
              <a:rPr lang="tr-TR" sz="2200" dirty="0"/>
              <a:t> sahiplik durumu, SMS ve E-posta ile iletişim izni verip vermediği bilgileri var.</a:t>
            </a:r>
          </a:p>
          <a:p>
            <a:pPr algn="just"/>
            <a:endParaRPr lang="tr-TR" sz="2200" dirty="0"/>
          </a:p>
          <a:p>
            <a:pPr algn="just"/>
            <a:r>
              <a:rPr lang="tr-TR" sz="2200" dirty="0"/>
              <a:t>2) Harcama bilgileri sayfasında bu müşterilerin kredi kartları ile yaptığı Haziran, Temmuz ve Ağustos aylarındaki harcama türleri ve tutarları yer alıyor.</a:t>
            </a:r>
          </a:p>
        </p:txBody>
      </p:sp>
    </p:spTree>
    <p:extLst>
      <p:ext uri="{BB962C8B-B14F-4D97-AF65-F5344CB8AC3E}">
        <p14:creationId xmlns:p14="http://schemas.microsoft.com/office/powerpoint/2010/main" val="15108916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945177-A413-49B9-D18E-4D6F7C81BAA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9320B35-DC41-5BDC-9AE8-35386191D805}"/>
              </a:ext>
            </a:extLst>
          </p:cNvPr>
          <p:cNvSpPr txBox="1"/>
          <p:nvPr/>
        </p:nvSpPr>
        <p:spPr>
          <a:xfrm>
            <a:off x="329784" y="274293"/>
            <a:ext cx="11467475" cy="9690025"/>
          </a:xfrm>
          <a:prstGeom prst="rect">
            <a:avLst/>
          </a:prstGeom>
          <a:noFill/>
        </p:spPr>
        <p:txBody>
          <a:bodyPr wrap="square">
            <a:spAutoFit/>
          </a:bodyPr>
          <a:lstStyle/>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    c=</a:t>
            </a:r>
            <a:r>
              <a:rPr lang="en-GB" b="1" kern="100" dirty="0" err="1">
                <a:solidFill>
                  <a:srgbClr val="FF0000"/>
                </a:solidFill>
                <a:latin typeface="Aptos" panose="020B0004020202020204" pitchFamily="34" charset="0"/>
                <a:cs typeface="Arial" panose="020B0604020202020204" pitchFamily="34" charset="0"/>
              </a:rPr>
              <a:t>colors</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    alpha=0.6,</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edgecolors</a:t>
            </a:r>
            <a:r>
              <a:rPr lang="en-GB" b="1" kern="100" dirty="0">
                <a:solidFill>
                  <a:srgbClr val="FF0000"/>
                </a:solidFill>
                <a:latin typeface="Aptos" panose="020B0004020202020204" pitchFamily="34" charset="0"/>
                <a:cs typeface="Arial" panose="020B0604020202020204" pitchFamily="34" charset="0"/>
              </a:rPr>
              <a:t>='k',</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    linewidths=0.3,</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    s=20</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kern="100" dirty="0" err="1">
                <a:solidFill>
                  <a:srgbClr val="FF0000"/>
                </a:solidFill>
                <a:latin typeface="Aptos" panose="020B0004020202020204" pitchFamily="34" charset="0"/>
                <a:cs typeface="Arial" panose="020B0604020202020204" pitchFamily="34" charset="0"/>
              </a:rPr>
              <a:t>plt.title</a:t>
            </a:r>
            <a:r>
              <a:rPr lang="en-GB" b="1" kern="100" dirty="0">
                <a:solidFill>
                  <a:srgbClr val="FF0000"/>
                </a:solidFill>
                <a:latin typeface="Aptos" panose="020B0004020202020204" pitchFamily="34" charset="0"/>
                <a:cs typeface="Arial" panose="020B0604020202020204" pitchFamily="34" charset="0"/>
              </a:rPr>
              <a:t>("Normalized View: Target vs Other Customers", </a:t>
            </a:r>
            <a:r>
              <a:rPr lang="en-GB" b="1" kern="100" dirty="0" err="1">
                <a:solidFill>
                  <a:srgbClr val="FF0000"/>
                </a:solidFill>
                <a:latin typeface="Aptos" panose="020B0004020202020204" pitchFamily="34" charset="0"/>
                <a:cs typeface="Arial" panose="020B0604020202020204" pitchFamily="34" charset="0"/>
              </a:rPr>
              <a:t>fontsize</a:t>
            </a:r>
            <a:r>
              <a:rPr lang="en-GB" b="1" kern="100" dirty="0">
                <a:solidFill>
                  <a:srgbClr val="FF0000"/>
                </a:solidFill>
                <a:latin typeface="Aptos" panose="020B0004020202020204" pitchFamily="34" charset="0"/>
                <a:cs typeface="Arial" panose="020B0604020202020204" pitchFamily="34" charset="0"/>
              </a:rPr>
              <a:t>=14)</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plt.xlabel</a:t>
            </a:r>
            <a:r>
              <a:rPr lang="en-GB" b="1" kern="100" dirty="0">
                <a:solidFill>
                  <a:srgbClr val="FF0000"/>
                </a:solidFill>
                <a:latin typeface="Aptos" panose="020B0004020202020204" pitchFamily="34" charset="0"/>
                <a:cs typeface="Arial" panose="020B0604020202020204" pitchFamily="34" charset="0"/>
              </a:rPr>
              <a:t>("Normalized Groceries + Gasoline Spending", </a:t>
            </a:r>
            <a:r>
              <a:rPr lang="en-GB" b="1" kern="100" dirty="0" err="1">
                <a:solidFill>
                  <a:srgbClr val="FF0000"/>
                </a:solidFill>
                <a:latin typeface="Aptos" panose="020B0004020202020204" pitchFamily="34" charset="0"/>
                <a:cs typeface="Arial" panose="020B0604020202020204" pitchFamily="34" charset="0"/>
              </a:rPr>
              <a:t>fontsize</a:t>
            </a:r>
            <a:r>
              <a:rPr lang="en-GB" b="1" kern="100" dirty="0">
                <a:solidFill>
                  <a:srgbClr val="FF0000"/>
                </a:solidFill>
                <a:latin typeface="Aptos" panose="020B0004020202020204" pitchFamily="34" charset="0"/>
                <a:cs typeface="Arial" panose="020B0604020202020204" pitchFamily="34" charset="0"/>
              </a:rPr>
              <a:t>=12)</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plt.ylabel</a:t>
            </a:r>
            <a:r>
              <a:rPr lang="en-GB" b="1" kern="100" dirty="0">
                <a:solidFill>
                  <a:srgbClr val="FF0000"/>
                </a:solidFill>
                <a:latin typeface="Aptos" panose="020B0004020202020204" pitchFamily="34" charset="0"/>
                <a:cs typeface="Arial" panose="020B0604020202020204" pitchFamily="34" charset="0"/>
              </a:rPr>
              <a:t>("Normalized Other Category Spending", </a:t>
            </a:r>
            <a:r>
              <a:rPr lang="en-GB" b="1" kern="100" dirty="0" err="1">
                <a:solidFill>
                  <a:srgbClr val="FF0000"/>
                </a:solidFill>
                <a:latin typeface="Aptos" panose="020B0004020202020204" pitchFamily="34" charset="0"/>
                <a:cs typeface="Arial" panose="020B0604020202020204" pitchFamily="34" charset="0"/>
              </a:rPr>
              <a:t>fontsize</a:t>
            </a:r>
            <a:r>
              <a:rPr lang="en-GB" b="1" kern="100" dirty="0">
                <a:solidFill>
                  <a:srgbClr val="FF0000"/>
                </a:solidFill>
                <a:latin typeface="Aptos" panose="020B0004020202020204" pitchFamily="34" charset="0"/>
                <a:cs typeface="Arial" panose="020B0604020202020204" pitchFamily="34" charset="0"/>
              </a:rPr>
              <a:t>=12)</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plt.grid</a:t>
            </a:r>
            <a:r>
              <a:rPr lang="en-GB" b="1" kern="100" dirty="0">
                <a:solidFill>
                  <a:srgbClr val="FF0000"/>
                </a:solidFill>
                <a:latin typeface="Aptos" panose="020B0004020202020204" pitchFamily="34" charset="0"/>
                <a:cs typeface="Arial" panose="020B0604020202020204" pitchFamily="34" charset="0"/>
              </a:rPr>
              <a:t>(True, </a:t>
            </a:r>
            <a:r>
              <a:rPr lang="en-GB" b="1" kern="100" dirty="0" err="1">
                <a:solidFill>
                  <a:srgbClr val="FF0000"/>
                </a:solidFill>
                <a:latin typeface="Aptos" panose="020B0004020202020204" pitchFamily="34" charset="0"/>
                <a:cs typeface="Arial" panose="020B0604020202020204" pitchFamily="34" charset="0"/>
              </a:rPr>
              <a:t>linestyle</a:t>
            </a:r>
            <a:r>
              <a:rPr lang="en-GB" b="1" kern="100" dirty="0">
                <a:solidFill>
                  <a:srgbClr val="FF0000"/>
                </a:solidFill>
                <a:latin typeface="Aptos" panose="020B0004020202020204" pitchFamily="34" charset="0"/>
                <a:cs typeface="Arial" panose="020B0604020202020204" pitchFamily="34" charset="0"/>
              </a:rPr>
              <a:t>='--', alpha=0.7)</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plt.tight_layout</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kern="100" dirty="0" err="1">
                <a:solidFill>
                  <a:srgbClr val="FF0000"/>
                </a:solidFill>
                <a:latin typeface="Aptos" panose="020B0004020202020204" pitchFamily="34" charset="0"/>
                <a:cs typeface="Arial" panose="020B0604020202020204" pitchFamily="34" charset="0"/>
              </a:rPr>
              <a:t>plt.legend</a:t>
            </a:r>
            <a:r>
              <a:rPr lang="en-GB" b="1" kern="100" dirty="0">
                <a:solidFill>
                  <a:srgbClr val="FF0000"/>
                </a:solidFill>
                <a:latin typeface="Aptos" panose="020B0004020202020204" pitchFamily="34" charset="0"/>
                <a:cs typeface="Arial" panose="020B0604020202020204" pitchFamily="34" charset="0"/>
              </a:rPr>
              <a:t>(handles=</a:t>
            </a:r>
            <a:r>
              <a:rPr lang="en-GB" b="1" kern="100" dirty="0" err="1">
                <a:solidFill>
                  <a:srgbClr val="FF0000"/>
                </a:solidFill>
                <a:latin typeface="Aptos" panose="020B0004020202020204" pitchFamily="34" charset="0"/>
                <a:cs typeface="Arial" panose="020B0604020202020204" pitchFamily="34" charset="0"/>
              </a:rPr>
              <a:t>legend_elements</a:t>
            </a:r>
            <a:r>
              <a:rPr lang="en-GB" b="1" kern="100" dirty="0">
                <a:solidFill>
                  <a:srgbClr val="FF0000"/>
                </a:solidFill>
                <a:latin typeface="Aptos" panose="020B0004020202020204" pitchFamily="34" charset="0"/>
                <a:cs typeface="Arial" panose="020B0604020202020204" pitchFamily="34" charset="0"/>
              </a:rPr>
              <a:t>, loc='upper right')</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plt.show</a:t>
            </a:r>
            <a:r>
              <a:rPr lang="en-GB" b="1" kern="100" dirty="0">
                <a:solidFill>
                  <a:srgbClr val="FF0000"/>
                </a:solidFill>
                <a:latin typeface="Aptos" panose="020B0004020202020204" pitchFamily="34" charset="0"/>
                <a:cs typeface="Arial" panose="020B0604020202020204" pitchFamily="34" charset="0"/>
              </a:rPr>
              <a:t>()</a:t>
            </a:r>
          </a:p>
          <a:p>
            <a:pPr>
              <a:lnSpc>
                <a:spcPts val="1425"/>
              </a:lnSpc>
            </a:pPr>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ts val="1425"/>
              </a:lnSpc>
            </a:pPr>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a:p>
            <a:pPr>
              <a:lnSpc>
                <a:spcPct val="115000"/>
              </a:lnSpc>
              <a:spcAft>
                <a:spcPts val="800"/>
              </a:spcAft>
              <a:buNone/>
            </a:pPr>
            <a:endParaRPr lang="en-GB" b="1" kern="100" dirty="0">
              <a:solidFill>
                <a:srgbClr val="FF0000"/>
              </a:solidFill>
              <a:latin typeface="Aptos" panose="020B0004020202020204" pitchFamily="34" charset="0"/>
              <a:cs typeface="Arial" panose="020B0604020202020204" pitchFamily="34" charset="0"/>
            </a:endParaRPr>
          </a:p>
          <a:p>
            <a:pPr>
              <a:lnSpc>
                <a:spcPts val="1425"/>
              </a:lnSpc>
            </a:pPr>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endParaRPr lang="en-GB" b="1" kern="100" dirty="0">
              <a:solidFill>
                <a:srgbClr val="FF0000"/>
              </a:solidFill>
              <a:latin typeface="Aptos" panose="020B0004020202020204" pitchFamily="34" charset="0"/>
              <a:cs typeface="Arial" panose="020B0604020202020204" pitchFamily="34" charset="0"/>
            </a:endParaRP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8756313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71B29A-6FA2-DB7E-0426-998A5B6B5167}"/>
            </a:ext>
          </a:extLst>
        </p:cNvPr>
        <p:cNvGrpSpPr/>
        <p:nvPr/>
      </p:nvGrpSpPr>
      <p:grpSpPr>
        <a:xfrm>
          <a:off x="0" y="0"/>
          <a:ext cx="0" cy="0"/>
          <a:chOff x="0" y="0"/>
          <a:chExt cx="0" cy="0"/>
        </a:xfrm>
      </p:grpSpPr>
      <p:pic>
        <p:nvPicPr>
          <p:cNvPr id="3" name="Picture 2" descr="A graph showing a number of small black dots">
            <a:extLst>
              <a:ext uri="{FF2B5EF4-FFF2-40B4-BE49-F238E27FC236}">
                <a16:creationId xmlns:a16="http://schemas.microsoft.com/office/drawing/2014/main" id="{A5AB8FE2-0121-EE00-30E7-5A883568DD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574" y="421193"/>
            <a:ext cx="10139217" cy="6015613"/>
          </a:xfrm>
          <a:prstGeom prst="rect">
            <a:avLst/>
          </a:prstGeom>
        </p:spPr>
      </p:pic>
    </p:spTree>
    <p:extLst>
      <p:ext uri="{BB962C8B-B14F-4D97-AF65-F5344CB8AC3E}">
        <p14:creationId xmlns:p14="http://schemas.microsoft.com/office/powerpoint/2010/main" val="3652503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7BDEA6-0FAB-99D2-699B-CCF39BE31BA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C260B0D-BF48-B7BF-05E3-1F09D5C084B2}"/>
              </a:ext>
            </a:extLst>
          </p:cNvPr>
          <p:cNvSpPr txBox="1"/>
          <p:nvPr/>
        </p:nvSpPr>
        <p:spPr>
          <a:xfrm>
            <a:off x="329784" y="274293"/>
            <a:ext cx="11467475" cy="2336217"/>
          </a:xfrm>
          <a:prstGeom prst="rect">
            <a:avLst/>
          </a:prstGeom>
          <a:noFill/>
        </p:spPr>
        <p:txBody>
          <a:bodyPr wrap="square">
            <a:spAutoFit/>
          </a:bodyPr>
          <a:lstStyle/>
          <a:p>
            <a:pPr>
              <a:lnSpc>
                <a:spcPct val="115000"/>
              </a:lnSpc>
              <a:spcAft>
                <a:spcPts val="800"/>
              </a:spcAft>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STEP 5: </a:t>
            </a:r>
            <a:r>
              <a:rPr lang="en-GB" b="1" i="1" kern="100" dirty="0">
                <a:solidFill>
                  <a:srgbClr val="7030A0"/>
                </a:solidFill>
                <a:latin typeface="Aptos" panose="020B0004020202020204" pitchFamily="34" charset="0"/>
                <a:cs typeface="Arial" panose="020B0604020202020204" pitchFamily="34" charset="0"/>
              </a:rPr>
              <a:t>EXPORT FINAL ELIGIBLE CUSTOMER LIST</a:t>
            </a:r>
            <a:endParaRPr lang="en-US" b="1" i="1" kern="100" dirty="0">
              <a:solidFill>
                <a:srgbClr val="7030A0"/>
              </a:solidFill>
              <a:latin typeface="Aptos" panose="020B0004020202020204" pitchFamily="34" charset="0"/>
              <a:cs typeface="Arial" panose="020B0604020202020204" pitchFamily="34" charset="0"/>
            </a:endParaRPr>
          </a:p>
          <a:p>
            <a:pPr>
              <a:lnSpc>
                <a:spcPct val="115000"/>
              </a:lnSpc>
              <a:spcAft>
                <a:spcPts val="800"/>
              </a:spcAft>
              <a:buNone/>
            </a:pPr>
            <a:endParaRPr lang="en-GB" b="1" kern="100" dirty="0">
              <a:solidFill>
                <a:srgbClr val="FF0000"/>
              </a:solidFill>
              <a:latin typeface="Aptos" panose="020B0004020202020204" pitchFamily="34" charset="0"/>
              <a:ea typeface="Aptos" panose="020B0004020202020204" pitchFamily="34" charset="0"/>
              <a:cs typeface="Arial" panose="020B0604020202020204" pitchFamily="34" charset="0"/>
            </a:endParaRP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eligible_customers</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IABCustomerNo</a:t>
            </a:r>
            <a:r>
              <a:rPr lang="en-GB" b="1" kern="100" dirty="0">
                <a:solidFill>
                  <a:srgbClr val="FF0000"/>
                </a:solidFill>
                <a:latin typeface="Aptos" panose="020B0004020202020204" pitchFamily="34" charset="0"/>
                <a:cs typeface="Arial" panose="020B0604020202020204" pitchFamily="34" charset="0"/>
              </a:rPr>
              <a:t>', '</a:t>
            </a:r>
            <a:r>
              <a:rPr lang="en-GB" b="1" kern="100" dirty="0" err="1">
                <a:solidFill>
                  <a:srgbClr val="FF0000"/>
                </a:solidFill>
                <a:latin typeface="Aptos" panose="020B0004020202020204" pitchFamily="34" charset="0"/>
                <a:cs typeface="Arial" panose="020B0604020202020204" pitchFamily="34" charset="0"/>
              </a:rPr>
              <a:t>Monthly_Income</a:t>
            </a:r>
            <a:r>
              <a:rPr lang="en-GB" b="1" kern="100" dirty="0">
                <a:solidFill>
                  <a:srgbClr val="FF0000"/>
                </a:solidFill>
                <a:latin typeface="Aptos" panose="020B0004020202020204" pitchFamily="34" charset="0"/>
                <a:cs typeface="Arial" panose="020B0604020202020204" pitchFamily="34" charset="0"/>
              </a:rPr>
              <a:t>', 'groceries', 'gasoline', '</a:t>
            </a:r>
            <a:r>
              <a:rPr lang="en-GB" b="1" kern="100" dirty="0" err="1">
                <a:solidFill>
                  <a:srgbClr val="FF0000"/>
                </a:solidFill>
                <a:latin typeface="Aptos" panose="020B0004020202020204" pitchFamily="34" charset="0"/>
                <a:cs typeface="Arial" panose="020B0604020202020204" pitchFamily="34" charset="0"/>
              </a:rPr>
              <a:t>OtherSpending</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to_excel</a:t>
            </a:r>
            <a:r>
              <a:rPr lang="en-GB" b="1" kern="100" dirty="0">
                <a:solidFill>
                  <a:srgbClr val="FF0000"/>
                </a:solidFill>
                <a:latin typeface="Aptos" panose="020B0004020202020204" pitchFamily="34" charset="0"/>
                <a:cs typeface="Arial" panose="020B0604020202020204" pitchFamily="34" charset="0"/>
              </a:rPr>
              <a:t>("Eligible_Customers_For_Campaign.xlsx", index=False)</a:t>
            </a:r>
          </a:p>
          <a:p>
            <a:pPr>
              <a:lnSpc>
                <a:spcPts val="1425"/>
              </a:lnSpc>
            </a:pPr>
            <a:br>
              <a:rPr lang="en-GB" b="0" dirty="0">
                <a:solidFill>
                  <a:srgbClr val="D4D4D4"/>
                </a:solidFill>
                <a:effectLst/>
                <a:latin typeface="Consolas" panose="020B0609020204030204" pitchFamily="49" charset="0"/>
              </a:rPr>
            </a:br>
            <a:endParaRPr lang="en-GB" b="0" dirty="0">
              <a:solidFill>
                <a:srgbClr val="D4D4D4"/>
              </a:solidFill>
              <a:effectLst/>
              <a:latin typeface="Consolas" panose="020B0609020204030204" pitchFamily="49" charset="0"/>
            </a:endParaRPr>
          </a:p>
          <a:p>
            <a:pPr>
              <a:lnSpc>
                <a:spcPct val="115000"/>
              </a:lnSpc>
              <a:spcAft>
                <a:spcPts val="800"/>
              </a:spcAft>
              <a:buNone/>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pic>
        <p:nvPicPr>
          <p:cNvPr id="7" name="Picture 6" descr="A screenshot of a spreadsheet&#10;&#10;AI-generated content may be incorrect.">
            <a:extLst>
              <a:ext uri="{FF2B5EF4-FFF2-40B4-BE49-F238E27FC236}">
                <a16:creationId xmlns:a16="http://schemas.microsoft.com/office/drawing/2014/main" id="{81915AF7-1F8F-D92C-6800-7D1A9A149C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8759" y="1919017"/>
            <a:ext cx="7529523" cy="4401002"/>
          </a:xfrm>
          <a:prstGeom prst="rect">
            <a:avLst/>
          </a:prstGeom>
        </p:spPr>
      </p:pic>
      <p:sp>
        <p:nvSpPr>
          <p:cNvPr id="10" name="TextBox 9">
            <a:extLst>
              <a:ext uri="{FF2B5EF4-FFF2-40B4-BE49-F238E27FC236}">
                <a16:creationId xmlns:a16="http://schemas.microsoft.com/office/drawing/2014/main" id="{224B1588-519E-DD7F-7AE7-93E4F8F9332A}"/>
              </a:ext>
            </a:extLst>
          </p:cNvPr>
          <p:cNvSpPr txBox="1"/>
          <p:nvPr/>
        </p:nvSpPr>
        <p:spPr>
          <a:xfrm>
            <a:off x="4342788" y="6399041"/>
            <a:ext cx="4978377" cy="369332"/>
          </a:xfrm>
          <a:prstGeom prst="rect">
            <a:avLst/>
          </a:prstGeom>
          <a:noFill/>
        </p:spPr>
        <p:txBody>
          <a:bodyPr wrap="square">
            <a:spAutoFit/>
          </a:bodyPr>
          <a:lstStyle/>
          <a:p>
            <a:r>
              <a:rPr lang="tr-TR" dirty="0"/>
              <a:t>Eligible_Customers_For_Campaign</a:t>
            </a:r>
            <a:r>
              <a:rPr lang="en-US" dirty="0"/>
              <a:t>.xlsx</a:t>
            </a:r>
            <a:endParaRPr lang="tr-TR" dirty="0"/>
          </a:p>
        </p:txBody>
      </p:sp>
    </p:spTree>
    <p:extLst>
      <p:ext uri="{BB962C8B-B14F-4D97-AF65-F5344CB8AC3E}">
        <p14:creationId xmlns:p14="http://schemas.microsoft.com/office/powerpoint/2010/main" val="296111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10FC3-16DB-C900-1BB1-50A00E4D56F6}"/>
              </a:ext>
            </a:extLst>
          </p:cNvPr>
          <p:cNvSpPr>
            <a:spLocks noGrp="1"/>
          </p:cNvSpPr>
          <p:nvPr>
            <p:ph type="title"/>
          </p:nvPr>
        </p:nvSpPr>
        <p:spPr>
          <a:xfrm>
            <a:off x="838200" y="365125"/>
            <a:ext cx="10515600" cy="504305"/>
          </a:xfrm>
        </p:spPr>
        <p:txBody>
          <a:bodyPr>
            <a:normAutofit fontScale="90000"/>
          </a:bodyPr>
          <a:lstStyle/>
          <a:p>
            <a:r>
              <a:rPr lang="en-US" dirty="0"/>
              <a:t>Results and Suggestions</a:t>
            </a:r>
          </a:p>
        </p:txBody>
      </p:sp>
      <p:sp>
        <p:nvSpPr>
          <p:cNvPr id="3" name="Content Placeholder 2">
            <a:extLst>
              <a:ext uri="{FF2B5EF4-FFF2-40B4-BE49-F238E27FC236}">
                <a16:creationId xmlns:a16="http://schemas.microsoft.com/office/drawing/2014/main" id="{334755C5-13F9-BA56-D77E-382627B7B717}"/>
              </a:ext>
            </a:extLst>
          </p:cNvPr>
          <p:cNvSpPr>
            <a:spLocks noGrp="1"/>
          </p:cNvSpPr>
          <p:nvPr>
            <p:ph idx="1"/>
          </p:nvPr>
        </p:nvSpPr>
        <p:spPr>
          <a:xfrm>
            <a:off x="838200" y="1364105"/>
            <a:ext cx="10515600" cy="4812858"/>
          </a:xfrm>
        </p:spPr>
        <p:txBody>
          <a:bodyPr>
            <a:noAutofit/>
          </a:bodyPr>
          <a:lstStyle/>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The prepared Eligible_Customers_For_Campaign.xlsx file contains 359 customers who precisely match the core objectives of the campaign.</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These customers:</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-Spent ₺0 on groceries and gasoline in the last three months, well below thresholds like ₺2,500 or ₺5,000 per month.</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-Displayed high levels of engagement in other spending categories, with:</a:t>
            </a:r>
          </a:p>
          <a:p>
            <a:pPr algn="just">
              <a:lnSpc>
                <a:spcPct val="115000"/>
              </a:lnSpc>
              <a:spcAft>
                <a:spcPts val="800"/>
              </a:spcAft>
              <a:buFont typeface="Courier New" panose="02070309020205020404" pitchFamily="49" charset="0"/>
              <a:buChar char="o"/>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Average spending in other categories: ₺101,875</a:t>
            </a:r>
          </a:p>
          <a:p>
            <a:pPr algn="just">
              <a:lnSpc>
                <a:spcPct val="115000"/>
              </a:lnSpc>
              <a:spcAft>
                <a:spcPts val="800"/>
              </a:spcAft>
              <a:buFont typeface="Courier New" panose="02070309020205020404" pitchFamily="49" charset="0"/>
              <a:buChar char="o"/>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Minimum other spending: ₺20,136</a:t>
            </a:r>
          </a:p>
          <a:p>
            <a:pPr algn="just">
              <a:lnSpc>
                <a:spcPct val="115000"/>
              </a:lnSpc>
              <a:spcAft>
                <a:spcPts val="800"/>
              </a:spcAft>
              <a:buFont typeface="Courier New" panose="02070309020205020404" pitchFamily="49" charset="0"/>
              <a:buChar char="o"/>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Maximum other spending: ₺195,811</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This pattern clearly demonstrates that these individuals have an active financial relationship with the bank, but they underutilize their cards for the campaign-targeted spending categories (groceries and gasoline).</a:t>
            </a:r>
            <a:endParaRPr lang="tr-TR" sz="1800" dirty="0"/>
          </a:p>
        </p:txBody>
      </p:sp>
    </p:spTree>
    <p:extLst>
      <p:ext uri="{BB962C8B-B14F-4D97-AF65-F5344CB8AC3E}">
        <p14:creationId xmlns:p14="http://schemas.microsoft.com/office/powerpoint/2010/main" val="40126547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9F0F71-A654-4144-51B9-35DE4B6757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4B436B-D92B-C56C-46D6-5FD5A53870B2}"/>
              </a:ext>
            </a:extLst>
          </p:cNvPr>
          <p:cNvSpPr>
            <a:spLocks noGrp="1"/>
          </p:cNvSpPr>
          <p:nvPr>
            <p:ph type="title"/>
          </p:nvPr>
        </p:nvSpPr>
        <p:spPr>
          <a:xfrm>
            <a:off x="838200" y="365125"/>
            <a:ext cx="10515600" cy="504305"/>
          </a:xfrm>
        </p:spPr>
        <p:txBody>
          <a:bodyPr>
            <a:normAutofit fontScale="90000"/>
          </a:bodyPr>
          <a:lstStyle/>
          <a:p>
            <a:r>
              <a:rPr lang="en-US" dirty="0"/>
              <a:t>Recommendation:</a:t>
            </a:r>
          </a:p>
        </p:txBody>
      </p:sp>
      <p:sp>
        <p:nvSpPr>
          <p:cNvPr id="8" name="Content Placeholder 2">
            <a:extLst>
              <a:ext uri="{FF2B5EF4-FFF2-40B4-BE49-F238E27FC236}">
                <a16:creationId xmlns:a16="http://schemas.microsoft.com/office/drawing/2014/main" id="{93FE945C-09B2-0E71-CE13-7E9162E5D4B6}"/>
              </a:ext>
            </a:extLst>
          </p:cNvPr>
          <p:cNvSpPr>
            <a:spLocks noGrp="1"/>
          </p:cNvSpPr>
          <p:nvPr>
            <p:ph idx="1"/>
          </p:nvPr>
        </p:nvSpPr>
        <p:spPr>
          <a:xfrm>
            <a:off x="838200" y="1364105"/>
            <a:ext cx="10515600" cy="4812858"/>
          </a:xfrm>
        </p:spPr>
        <p:txBody>
          <a:bodyPr>
            <a:noAutofit/>
          </a:bodyPr>
          <a:lstStyle/>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Given their high overall activity and verified SMS communication permission, these customers represent a high-impact opportunity for targeted outreach. We recommend segmenting them into two actionable groups:</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--Strategic Target</a:t>
            </a:r>
          </a:p>
          <a:p>
            <a:pPr algn="just">
              <a:lnSpc>
                <a:spcPct val="115000"/>
              </a:lnSpc>
              <a:spcAft>
                <a:spcPts val="800"/>
              </a:spcAft>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₺0 groceries/fuel spending</a:t>
            </a:r>
          </a:p>
          <a:p>
            <a:pPr algn="just">
              <a:lnSpc>
                <a:spcPct val="115000"/>
              </a:lnSpc>
              <a:spcAft>
                <a:spcPts val="800"/>
              </a:spcAft>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₺100K+ in other categories</a:t>
            </a:r>
          </a:p>
          <a:p>
            <a:pPr algn="just">
              <a:lnSpc>
                <a:spcPct val="115000"/>
              </a:lnSpc>
              <a:spcAft>
                <a:spcPts val="800"/>
              </a:spcAft>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Highest potential for conversion</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--Growth Potential</a:t>
            </a:r>
          </a:p>
          <a:p>
            <a:pPr algn="just">
              <a:lnSpc>
                <a:spcPct val="115000"/>
              </a:lnSpc>
              <a:spcAft>
                <a:spcPts val="800"/>
              </a:spcAft>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Other-heavy spenders close to strategic profile</a:t>
            </a:r>
          </a:p>
          <a:p>
            <a:pPr algn="just">
              <a:lnSpc>
                <a:spcPct val="115000"/>
              </a:lnSpc>
              <a:spcAft>
                <a:spcPts val="800"/>
              </a:spcAft>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Can be activated with timely messaging</a:t>
            </a:r>
            <a:endParaRPr lang="tr-TR" sz="1800" dirty="0"/>
          </a:p>
        </p:txBody>
      </p:sp>
    </p:spTree>
    <p:extLst>
      <p:ext uri="{BB962C8B-B14F-4D97-AF65-F5344CB8AC3E}">
        <p14:creationId xmlns:p14="http://schemas.microsoft.com/office/powerpoint/2010/main" val="21817140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62D3C9-18B6-315C-8BC3-873CA76A71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54197C-08DE-73F0-A1CC-979953A08818}"/>
              </a:ext>
            </a:extLst>
          </p:cNvPr>
          <p:cNvSpPr>
            <a:spLocks noGrp="1"/>
          </p:cNvSpPr>
          <p:nvPr>
            <p:ph type="title"/>
          </p:nvPr>
        </p:nvSpPr>
        <p:spPr>
          <a:xfrm>
            <a:off x="838200" y="365125"/>
            <a:ext cx="10515600" cy="504305"/>
          </a:xfrm>
        </p:spPr>
        <p:txBody>
          <a:bodyPr>
            <a:noAutofit/>
          </a:bodyPr>
          <a:lstStyle/>
          <a:p>
            <a:r>
              <a:rPr lang="en-GB" sz="3200" dirty="0"/>
              <a:t>SMS Sending Recommendation – Marketing &amp; Analytics Team</a:t>
            </a:r>
            <a:endParaRPr lang="en-US" sz="3200" dirty="0"/>
          </a:p>
        </p:txBody>
      </p:sp>
      <p:sp>
        <p:nvSpPr>
          <p:cNvPr id="7" name="Content Placeholder 2">
            <a:extLst>
              <a:ext uri="{FF2B5EF4-FFF2-40B4-BE49-F238E27FC236}">
                <a16:creationId xmlns:a16="http://schemas.microsoft.com/office/drawing/2014/main" id="{934FC95D-95BE-C78C-D199-6C3CF4CDE778}"/>
              </a:ext>
            </a:extLst>
          </p:cNvPr>
          <p:cNvSpPr>
            <a:spLocks noGrp="1"/>
          </p:cNvSpPr>
          <p:nvPr>
            <p:ph idx="1"/>
          </p:nvPr>
        </p:nvSpPr>
        <p:spPr>
          <a:xfrm>
            <a:off x="838200" y="1364105"/>
            <a:ext cx="10515600" cy="4812858"/>
          </a:xfrm>
        </p:spPr>
        <p:txBody>
          <a:bodyPr>
            <a:noAutofit/>
          </a:bodyPr>
          <a:lstStyle/>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Dear Sir/Madam,</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As part of our ongoing "5% </a:t>
            </a:r>
            <a:r>
              <a:rPr lang="en-GB" sz="1800" kern="0" dirty="0" err="1">
                <a:effectLst/>
                <a:latin typeface="Times New Roman" panose="02020603050405020304" pitchFamily="18" charset="0"/>
                <a:ea typeface="Times New Roman" panose="02020603050405020304" pitchFamily="18" charset="0"/>
                <a:cs typeface="Times New Roman" panose="02020603050405020304" pitchFamily="18" charset="0"/>
              </a:rPr>
              <a:t>Maxipoints</a:t>
            </a: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 on Grocery and Fuel Purchases" campaign, we have completed a data-driven analysis tailored to identify the most relevant target audience.</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The prepared file, </a:t>
            </a:r>
            <a:r>
              <a:rPr lang="en-GB" sz="1800" kern="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Eligible_Customers_For_Campaign.xlsx</a:t>
            </a: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 includes customers who:</a:t>
            </a:r>
          </a:p>
          <a:p>
            <a:pPr algn="just">
              <a:lnSpc>
                <a:spcPct val="115000"/>
              </a:lnSpc>
              <a:spcAft>
                <a:spcPts val="800"/>
              </a:spcAft>
              <a:buFont typeface="Wingdings" panose="05000000000000000000" pitchFamily="2" charset="2"/>
              <a:buChar char="§"/>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Have been actively using their credit cards in various categories over the past three months,</a:t>
            </a:r>
          </a:p>
          <a:p>
            <a:pPr algn="just">
              <a:lnSpc>
                <a:spcPct val="115000"/>
              </a:lnSpc>
              <a:spcAft>
                <a:spcPts val="800"/>
              </a:spcAft>
              <a:buFont typeface="Wingdings" panose="05000000000000000000" pitchFamily="2" charset="2"/>
              <a:buChar char="§"/>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Yet have made no purchases in the grocery or fuel categories (₺0),</a:t>
            </a:r>
          </a:p>
          <a:p>
            <a:pPr algn="just">
              <a:lnSpc>
                <a:spcPct val="115000"/>
              </a:lnSpc>
              <a:spcAft>
                <a:spcPts val="800"/>
              </a:spcAft>
              <a:buFont typeface="Wingdings" panose="05000000000000000000" pitchFamily="2" charset="2"/>
              <a:buChar char="§"/>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While their average spending in other categories exceeds ₺100,000, indicating strong engagement with the bank.</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This clearly shows that these customers maintain an active financial relationship, but have not yet utilized their cards for the categories targeted by this campaign.</a:t>
            </a:r>
            <a:endParaRPr lang="tr-TR" sz="1800" dirty="0"/>
          </a:p>
        </p:txBody>
      </p:sp>
    </p:spTree>
    <p:extLst>
      <p:ext uri="{BB962C8B-B14F-4D97-AF65-F5344CB8AC3E}">
        <p14:creationId xmlns:p14="http://schemas.microsoft.com/office/powerpoint/2010/main" val="23606651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16AC11-373F-A9AC-290B-4EFC3B49DD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E4A843-C9CC-5DD0-3234-6E31747EE3E6}"/>
              </a:ext>
            </a:extLst>
          </p:cNvPr>
          <p:cNvSpPr>
            <a:spLocks noGrp="1"/>
          </p:cNvSpPr>
          <p:nvPr>
            <p:ph type="title"/>
          </p:nvPr>
        </p:nvSpPr>
        <p:spPr>
          <a:xfrm>
            <a:off x="838200" y="365125"/>
            <a:ext cx="10515600" cy="504305"/>
          </a:xfrm>
        </p:spPr>
        <p:txBody>
          <a:bodyPr>
            <a:noAutofit/>
          </a:bodyPr>
          <a:lstStyle/>
          <a:p>
            <a:r>
              <a:rPr lang="en-GB" sz="3200" dirty="0"/>
              <a:t>SMS Sending Recommendation – Customer Segments</a:t>
            </a:r>
            <a:endParaRPr lang="en-US" sz="3200" dirty="0"/>
          </a:p>
        </p:txBody>
      </p:sp>
      <p:sp>
        <p:nvSpPr>
          <p:cNvPr id="7" name="Content Placeholder 2">
            <a:extLst>
              <a:ext uri="{FF2B5EF4-FFF2-40B4-BE49-F238E27FC236}">
                <a16:creationId xmlns:a16="http://schemas.microsoft.com/office/drawing/2014/main" id="{F15FA32E-DC6A-5DDB-D14B-160AC437F0D4}"/>
              </a:ext>
            </a:extLst>
          </p:cNvPr>
          <p:cNvSpPr>
            <a:spLocks noGrp="1"/>
          </p:cNvSpPr>
          <p:nvPr>
            <p:ph idx="1"/>
          </p:nvPr>
        </p:nvSpPr>
        <p:spPr>
          <a:xfrm>
            <a:off x="838200" y="1397972"/>
            <a:ext cx="10515600" cy="4812858"/>
          </a:xfrm>
        </p:spPr>
        <p:txBody>
          <a:bodyPr>
            <a:noAutofit/>
          </a:bodyPr>
          <a:lstStyle/>
          <a:p>
            <a:pPr marL="0" indent="0" algn="just">
              <a:lnSpc>
                <a:spcPct val="115000"/>
              </a:lnSpc>
              <a:spcAft>
                <a:spcPts val="800"/>
              </a:spcAft>
              <a:buNone/>
            </a:pPr>
            <a:r>
              <a:rPr lang="en-GB" sz="2000" b="1" kern="0" dirty="0">
                <a:effectLst/>
                <a:latin typeface="Times New Roman" panose="02020603050405020304" pitchFamily="18" charset="0"/>
                <a:ea typeface="Times New Roman" panose="02020603050405020304" pitchFamily="18" charset="0"/>
                <a:cs typeface="Times New Roman" panose="02020603050405020304" pitchFamily="18" charset="0"/>
              </a:rPr>
              <a:t>Strategic Target:</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Customers with zero spending in groceries and fuel, but very high transaction volumes in other categories.</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 These are the highest conversion potential customers.</a:t>
            </a:r>
          </a:p>
          <a:p>
            <a:pPr marL="0" indent="0" algn="just">
              <a:lnSpc>
                <a:spcPct val="115000"/>
              </a:lnSpc>
              <a:spcAft>
                <a:spcPts val="800"/>
              </a:spcAft>
              <a:buNone/>
            </a:pPr>
            <a:endPar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lnSpc>
                <a:spcPct val="115000"/>
              </a:lnSpc>
              <a:spcAft>
                <a:spcPts val="800"/>
              </a:spcAft>
              <a:buNone/>
            </a:pPr>
            <a:r>
              <a:rPr lang="en-GB" sz="2000" b="1" kern="0" dirty="0">
                <a:effectLst/>
                <a:latin typeface="Times New Roman" panose="02020603050405020304" pitchFamily="18" charset="0"/>
                <a:ea typeface="Times New Roman" panose="02020603050405020304" pitchFamily="18" charset="0"/>
                <a:cs typeface="Times New Roman" panose="02020603050405020304" pitchFamily="18" charset="0"/>
              </a:rPr>
              <a:t>Growth Potential:</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Customers whose spending patterns are close to the strategic group, and can be influenced through well-timed, personalized messaging.</a:t>
            </a:r>
          </a:p>
          <a:p>
            <a:pPr marL="0" indent="0" algn="just">
              <a:lnSpc>
                <a:spcPct val="115000"/>
              </a:lnSpc>
              <a:spcAft>
                <a:spcPts val="800"/>
              </a:spcAft>
              <a:buNone/>
            </a:pPr>
            <a:r>
              <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rPr>
              <a:t>→ Represents a secondary but highly valuable segment.</a:t>
            </a:r>
          </a:p>
          <a:p>
            <a:pPr marL="0" indent="0" algn="just">
              <a:lnSpc>
                <a:spcPct val="115000"/>
              </a:lnSpc>
              <a:spcAft>
                <a:spcPts val="800"/>
              </a:spcAft>
              <a:buNone/>
            </a:pPr>
            <a:endParaRPr lang="en-GB" sz="1800" kern="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07884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2443C1-DDE2-0019-3161-44ACF2ADC3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D2FFAE-F1CB-7E4A-31E1-B9466D65EDD4}"/>
              </a:ext>
            </a:extLst>
          </p:cNvPr>
          <p:cNvSpPr>
            <a:spLocks noGrp="1"/>
          </p:cNvSpPr>
          <p:nvPr>
            <p:ph type="title"/>
          </p:nvPr>
        </p:nvSpPr>
        <p:spPr>
          <a:xfrm>
            <a:off x="838200" y="365125"/>
            <a:ext cx="10515600" cy="504305"/>
          </a:xfrm>
        </p:spPr>
        <p:txBody>
          <a:bodyPr>
            <a:normAutofit fontScale="90000"/>
          </a:bodyPr>
          <a:lstStyle/>
          <a:p>
            <a:r>
              <a:rPr lang="en-US" dirty="0"/>
              <a:t>CAMPAIGN OPPORTUNITY!</a:t>
            </a:r>
          </a:p>
        </p:txBody>
      </p:sp>
      <p:sp>
        <p:nvSpPr>
          <p:cNvPr id="3" name="Content Placeholder 2">
            <a:extLst>
              <a:ext uri="{FF2B5EF4-FFF2-40B4-BE49-F238E27FC236}">
                <a16:creationId xmlns:a16="http://schemas.microsoft.com/office/drawing/2014/main" id="{8E6CBD9C-09CD-073E-1542-97DBEA4CAC0B}"/>
              </a:ext>
            </a:extLst>
          </p:cNvPr>
          <p:cNvSpPr>
            <a:spLocks noGrp="1"/>
          </p:cNvSpPr>
          <p:nvPr>
            <p:ph idx="1"/>
          </p:nvPr>
        </p:nvSpPr>
        <p:spPr>
          <a:xfrm>
            <a:off x="838200" y="1364105"/>
            <a:ext cx="10515600" cy="4812858"/>
          </a:xfrm>
        </p:spPr>
        <p:txBody>
          <a:bodyPr>
            <a:normAutofit fontScale="92500" lnSpcReduction="10000"/>
          </a:bodyPr>
          <a:lstStyle/>
          <a:p>
            <a:pPr marL="0" marR="0">
              <a:lnSpc>
                <a:spcPct val="115000"/>
              </a:lnSpc>
              <a:spcAft>
                <a:spcPts val="800"/>
              </a:spcAft>
              <a:buNone/>
            </a:pPr>
            <a:r>
              <a:rPr lang="en-GB" sz="2200" b="1" kern="0" dirty="0">
                <a:effectLst/>
                <a:latin typeface="Times New Roman" panose="02020603050405020304" pitchFamily="18" charset="0"/>
                <a:ea typeface="Times New Roman" panose="02020603050405020304" pitchFamily="18" charset="0"/>
                <a:cs typeface="Times New Roman" panose="02020603050405020304" pitchFamily="18" charset="0"/>
              </a:rPr>
              <a:t>🛒 5% </a:t>
            </a:r>
            <a:r>
              <a:rPr lang="en-GB" sz="2200" b="1" kern="0" dirty="0" err="1">
                <a:effectLst/>
                <a:latin typeface="Times New Roman" panose="02020603050405020304" pitchFamily="18" charset="0"/>
                <a:ea typeface="Times New Roman" panose="02020603050405020304" pitchFamily="18" charset="0"/>
                <a:cs typeface="Times New Roman" panose="02020603050405020304" pitchFamily="18" charset="0"/>
              </a:rPr>
              <a:t>Maxipoints</a:t>
            </a:r>
            <a:r>
              <a:rPr lang="en-GB" sz="2200" b="1" kern="0" dirty="0">
                <a:effectLst/>
                <a:latin typeface="Times New Roman" panose="02020603050405020304" pitchFamily="18" charset="0"/>
                <a:ea typeface="Times New Roman" panose="02020603050405020304" pitchFamily="18" charset="0"/>
                <a:cs typeface="Times New Roman" panose="02020603050405020304" pitchFamily="18" charset="0"/>
              </a:rPr>
              <a:t> on Grocery &amp; Fuel Spending</a:t>
            </a:r>
          </a:p>
          <a:p>
            <a:pPr marL="0" marR="0">
              <a:lnSpc>
                <a:spcPct val="115000"/>
              </a:lnSpc>
              <a:spcAft>
                <a:spcPts val="800"/>
              </a:spcAft>
              <a:buNone/>
            </a:pPr>
            <a:r>
              <a:rPr lang="en-GB" sz="2200" b="1" kern="0" dirty="0">
                <a:effectLst/>
                <a:latin typeface="Times New Roman" panose="02020603050405020304" pitchFamily="18" charset="0"/>
                <a:ea typeface="Times New Roman" panose="02020603050405020304" pitchFamily="18" charset="0"/>
                <a:cs typeface="Times New Roman" panose="02020603050405020304" pitchFamily="18" charset="0"/>
              </a:rPr>
              <a:t>We’re Activating Our Strategic Customers!</a:t>
            </a:r>
          </a:p>
          <a:p>
            <a:pPr marL="0" marR="0">
              <a:lnSpc>
                <a:spcPct val="115000"/>
              </a:lnSpc>
              <a:spcAft>
                <a:spcPts val="800"/>
              </a:spcAft>
              <a:buNone/>
            </a:pPr>
            <a:r>
              <a:rPr lang="en-GB" sz="2200" b="1" kern="0" dirty="0">
                <a:effectLst/>
                <a:latin typeface="Times New Roman" panose="02020603050405020304" pitchFamily="18" charset="0"/>
                <a:ea typeface="Times New Roman" panose="02020603050405020304" pitchFamily="18" charset="0"/>
                <a:cs typeface="Times New Roman" panose="02020603050405020304" pitchFamily="18" charset="0"/>
              </a:rPr>
              <a:t>Our Target Audience is Ready.</a:t>
            </a:r>
          </a:p>
          <a:p>
            <a:pPr marL="0" marR="0">
              <a:lnSpc>
                <a:spcPct val="115000"/>
              </a:lnSpc>
              <a:spcAft>
                <a:spcPts val="800"/>
              </a:spcAft>
              <a:buNone/>
            </a:pPr>
            <a:endParaRPr lang="en-GB" sz="22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15000"/>
              </a:lnSpc>
              <a:spcAft>
                <a:spcPts val="800"/>
              </a:spcAft>
              <a:buNone/>
            </a:pPr>
            <a:r>
              <a:rPr lang="en-GB" sz="2200" b="1" kern="0" dirty="0">
                <a:effectLst/>
                <a:latin typeface="Times New Roman" panose="02020603050405020304" pitchFamily="18" charset="0"/>
                <a:ea typeface="Times New Roman" panose="02020603050405020304" pitchFamily="18" charset="0"/>
                <a:cs typeface="Times New Roman" panose="02020603050405020304" pitchFamily="18" charset="0"/>
              </a:rPr>
              <a:t>Based on data-driven analysis, the Eligible_Customers_For_Campaign.xlsx list includes:</a:t>
            </a:r>
          </a:p>
          <a:p>
            <a:pPr marL="0" marR="0">
              <a:lnSpc>
                <a:spcPct val="115000"/>
              </a:lnSpc>
              <a:spcAft>
                <a:spcPts val="800"/>
              </a:spcAft>
              <a:buNone/>
            </a:pPr>
            <a:endParaRPr lang="en-GB" sz="22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15000"/>
              </a:lnSpc>
              <a:spcAft>
                <a:spcPts val="800"/>
              </a:spcAft>
              <a:buNone/>
            </a:pPr>
            <a:r>
              <a:rPr lang="en-GB" sz="2200" kern="0" dirty="0">
                <a:effectLst/>
                <a:latin typeface="Times New Roman" panose="02020603050405020304" pitchFamily="18" charset="0"/>
                <a:ea typeface="Times New Roman" panose="02020603050405020304" pitchFamily="18" charset="0"/>
                <a:cs typeface="Times New Roman" panose="02020603050405020304" pitchFamily="18" charset="0"/>
              </a:rPr>
              <a:t>✔️ Customers who actively used their credit card over the last 3 months</a:t>
            </a:r>
          </a:p>
          <a:p>
            <a:pPr marL="0" marR="0">
              <a:lnSpc>
                <a:spcPct val="115000"/>
              </a:lnSpc>
              <a:spcAft>
                <a:spcPts val="800"/>
              </a:spcAft>
              <a:buNone/>
            </a:pPr>
            <a:r>
              <a:rPr lang="en-GB" sz="2200" kern="0" dirty="0">
                <a:effectLst/>
                <a:latin typeface="Times New Roman" panose="02020603050405020304" pitchFamily="18" charset="0"/>
                <a:ea typeface="Times New Roman" panose="02020603050405020304" pitchFamily="18" charset="0"/>
                <a:cs typeface="Times New Roman" panose="02020603050405020304" pitchFamily="18" charset="0"/>
              </a:rPr>
              <a:t>✔️ Yet spent very little (₺0) on grocery and fuel categories</a:t>
            </a:r>
          </a:p>
          <a:p>
            <a:pPr marL="0" marR="0">
              <a:lnSpc>
                <a:spcPct val="115000"/>
              </a:lnSpc>
              <a:spcAft>
                <a:spcPts val="800"/>
              </a:spcAft>
              <a:buNone/>
            </a:pPr>
            <a:r>
              <a:rPr lang="en-GB" sz="2200" kern="0" dirty="0">
                <a:effectLst/>
                <a:latin typeface="Times New Roman" panose="02020603050405020304" pitchFamily="18" charset="0"/>
                <a:ea typeface="Times New Roman" panose="02020603050405020304" pitchFamily="18" charset="0"/>
                <a:cs typeface="Times New Roman" panose="02020603050405020304" pitchFamily="18" charset="0"/>
              </a:rPr>
              <a:t>✔️ All of whom have granted SMS communication permission</a:t>
            </a:r>
            <a:endParaRPr lang="tr-TR" dirty="0"/>
          </a:p>
        </p:txBody>
      </p:sp>
    </p:spTree>
    <p:extLst>
      <p:ext uri="{BB962C8B-B14F-4D97-AF65-F5344CB8AC3E}">
        <p14:creationId xmlns:p14="http://schemas.microsoft.com/office/powerpoint/2010/main" val="178525630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F1A538-A70E-581B-7F4B-8F9BE2B2AFF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1E3A92-8814-6146-42DF-B865D337D2F8}"/>
              </a:ext>
            </a:extLst>
          </p:cNvPr>
          <p:cNvSpPr>
            <a:spLocks noGrp="1"/>
          </p:cNvSpPr>
          <p:nvPr>
            <p:ph idx="1"/>
          </p:nvPr>
        </p:nvSpPr>
        <p:spPr>
          <a:xfrm>
            <a:off x="838200" y="1364105"/>
            <a:ext cx="10515600" cy="4812858"/>
          </a:xfrm>
        </p:spPr>
        <p:txBody>
          <a:bodyPr>
            <a:normAutofit/>
          </a:bodyPr>
          <a:lstStyle/>
          <a:p>
            <a:pPr marL="0" marR="0">
              <a:lnSpc>
                <a:spcPct val="115000"/>
              </a:lnSpc>
              <a:spcAft>
                <a:spcPts val="800"/>
              </a:spcAft>
              <a:buNone/>
            </a:pPr>
            <a:r>
              <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rPr>
              <a:t>Customer Segments:</a:t>
            </a:r>
            <a:endParaRPr lang="en-US" sz="24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marR="0">
              <a:lnSpc>
                <a:spcPct val="115000"/>
              </a:lnSpc>
              <a:spcAft>
                <a:spcPts val="800"/>
              </a:spcAft>
              <a:buNone/>
            </a:pPr>
            <a:r>
              <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rPr>
              <a:t>Strategic Target:</a:t>
            </a:r>
            <a:br>
              <a:rPr lang="en-US" sz="2400" kern="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GB" sz="2400" kern="0" dirty="0">
                <a:effectLst/>
                <a:latin typeface="Times New Roman" panose="02020603050405020304" pitchFamily="18" charset="0"/>
                <a:ea typeface="Times New Roman" panose="02020603050405020304" pitchFamily="18" charset="0"/>
                <a:cs typeface="Times New Roman" panose="02020603050405020304" pitchFamily="18" charset="0"/>
              </a:rPr>
              <a:t>Customers with very low grocery + fuel spending but very high volume in other categories</a:t>
            </a:r>
          </a:p>
          <a:p>
            <a:pPr marL="0" marR="0">
              <a:lnSpc>
                <a:spcPct val="115000"/>
              </a:lnSpc>
              <a:spcAft>
                <a:spcPts val="800"/>
              </a:spcAft>
              <a:buNone/>
            </a:pPr>
            <a:r>
              <a:rPr lang="en-GB" sz="2400" kern="0" dirty="0">
                <a:effectLst/>
                <a:latin typeface="Times New Roman" panose="02020603050405020304" pitchFamily="18" charset="0"/>
                <a:ea typeface="Times New Roman" panose="02020603050405020304" pitchFamily="18" charset="0"/>
                <a:cs typeface="Times New Roman" panose="02020603050405020304" pitchFamily="18" charset="0"/>
              </a:rPr>
              <a:t>→ This is our highest potential group for conversion</a:t>
            </a:r>
          </a:p>
          <a:p>
            <a:pPr marL="0" marR="0">
              <a:lnSpc>
                <a:spcPct val="115000"/>
              </a:lnSpc>
              <a:spcAft>
                <a:spcPts val="800"/>
              </a:spcAft>
              <a:buNone/>
            </a:pPr>
            <a:endPar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indent="0">
              <a:lnSpc>
                <a:spcPct val="115000"/>
              </a:lnSpc>
              <a:spcAft>
                <a:spcPts val="800"/>
              </a:spcAft>
              <a:buNone/>
            </a:pPr>
            <a:r>
              <a:rPr lang="en-US" sz="2400" b="1" kern="0" dirty="0">
                <a:effectLst/>
                <a:latin typeface="Times New Roman" panose="02020603050405020304" pitchFamily="18" charset="0"/>
                <a:ea typeface="Times New Roman" panose="02020603050405020304" pitchFamily="18" charset="0"/>
                <a:cs typeface="Times New Roman" panose="02020603050405020304" pitchFamily="18" charset="0"/>
              </a:rPr>
              <a:t>Growth Potential:</a:t>
            </a:r>
            <a:br>
              <a:rPr lang="en-US" sz="2400" kern="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GB" sz="2400" kern="0" dirty="0">
                <a:effectLst/>
                <a:latin typeface="Times New Roman" panose="02020603050405020304" pitchFamily="18" charset="0"/>
                <a:ea typeface="Times New Roman" panose="02020603050405020304" pitchFamily="18" charset="0"/>
                <a:cs typeface="Times New Roman" panose="02020603050405020304" pitchFamily="18" charset="0"/>
              </a:rPr>
              <a:t>Customers whose </a:t>
            </a:r>
            <a:r>
              <a:rPr lang="en-GB" sz="2400" kern="0" dirty="0" err="1">
                <a:effectLst/>
                <a:latin typeface="Times New Roman" panose="02020603050405020304" pitchFamily="18" charset="0"/>
                <a:ea typeface="Times New Roman" panose="02020603050405020304" pitchFamily="18" charset="0"/>
                <a:cs typeface="Times New Roman" panose="02020603050405020304" pitchFamily="18" charset="0"/>
              </a:rPr>
              <a:t>behavior</a:t>
            </a:r>
            <a:r>
              <a:rPr lang="en-GB" sz="2400" kern="0" dirty="0">
                <a:effectLst/>
                <a:latin typeface="Times New Roman" panose="02020603050405020304" pitchFamily="18" charset="0"/>
                <a:ea typeface="Times New Roman" panose="02020603050405020304" pitchFamily="18" charset="0"/>
                <a:cs typeface="Times New Roman" panose="02020603050405020304" pitchFamily="18" charset="0"/>
              </a:rPr>
              <a:t> is close to the strategic profile and are ready to be activated with the right messaging</a:t>
            </a:r>
            <a:endParaRPr lang="tr-TR" dirty="0"/>
          </a:p>
        </p:txBody>
      </p:sp>
      <p:sp>
        <p:nvSpPr>
          <p:cNvPr id="7" name="Title 1">
            <a:extLst>
              <a:ext uri="{FF2B5EF4-FFF2-40B4-BE49-F238E27FC236}">
                <a16:creationId xmlns:a16="http://schemas.microsoft.com/office/drawing/2014/main" id="{F50209FC-9288-21F7-43B0-A09D45D097AE}"/>
              </a:ext>
            </a:extLst>
          </p:cNvPr>
          <p:cNvSpPr>
            <a:spLocks noGrp="1"/>
          </p:cNvSpPr>
          <p:nvPr>
            <p:ph type="title"/>
          </p:nvPr>
        </p:nvSpPr>
        <p:spPr>
          <a:xfrm>
            <a:off x="838200" y="365125"/>
            <a:ext cx="10515600" cy="504305"/>
          </a:xfrm>
        </p:spPr>
        <p:txBody>
          <a:bodyPr>
            <a:normAutofit fontScale="90000"/>
          </a:bodyPr>
          <a:lstStyle/>
          <a:p>
            <a:r>
              <a:rPr lang="en-US" dirty="0"/>
              <a:t>CAMPAIGN OPPORTUNITY!</a:t>
            </a:r>
          </a:p>
        </p:txBody>
      </p:sp>
    </p:spTree>
    <p:extLst>
      <p:ext uri="{BB962C8B-B14F-4D97-AF65-F5344CB8AC3E}">
        <p14:creationId xmlns:p14="http://schemas.microsoft.com/office/powerpoint/2010/main" val="39302182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5B4B19-BE29-920E-B469-674F862FB052}"/>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28B981-F999-6FF9-520F-531F38B572A9}"/>
              </a:ext>
            </a:extLst>
          </p:cNvPr>
          <p:cNvSpPr>
            <a:spLocks noGrp="1"/>
          </p:cNvSpPr>
          <p:nvPr>
            <p:ph idx="1"/>
          </p:nvPr>
        </p:nvSpPr>
        <p:spPr>
          <a:xfrm>
            <a:off x="838200" y="1364105"/>
            <a:ext cx="10515600" cy="4812858"/>
          </a:xfrm>
        </p:spPr>
        <p:txBody>
          <a:bodyPr>
            <a:normAutofit fontScale="92500" lnSpcReduction="10000"/>
          </a:bodyPr>
          <a:lstStyle/>
          <a:p>
            <a:pPr marL="0" marR="0">
              <a:lnSpc>
                <a:spcPct val="115000"/>
              </a:lnSpc>
              <a:spcAft>
                <a:spcPts val="800"/>
              </a:spcAft>
              <a:buNone/>
            </a:pPr>
            <a:r>
              <a:rPr lang="en-GB" sz="2200" b="1" kern="0" dirty="0">
                <a:effectLst/>
                <a:latin typeface="Times New Roman" panose="02020603050405020304" pitchFamily="18" charset="0"/>
                <a:ea typeface="Times New Roman" panose="02020603050405020304" pitchFamily="18" charset="0"/>
                <a:cs typeface="Times New Roman" panose="02020603050405020304" pitchFamily="18" charset="0"/>
              </a:rPr>
              <a:t>Why Should We Send SMS to These Customers?</a:t>
            </a:r>
            <a:endParaRPr lang="en-US" sz="2200" b="1" kern="0" dirty="0">
              <a:latin typeface="Times New Roman" panose="02020603050405020304" pitchFamily="18" charset="0"/>
              <a:ea typeface="Times New Roman" panose="02020603050405020304" pitchFamily="18" charset="0"/>
              <a:cs typeface="Times New Roman" panose="02020603050405020304" pitchFamily="18" charset="0"/>
            </a:endParaRPr>
          </a:p>
          <a:p>
            <a:pPr marL="57150" marR="0" indent="-285750">
              <a:lnSpc>
                <a:spcPct val="115000"/>
              </a:lnSpc>
              <a:spcAft>
                <a:spcPts val="800"/>
              </a:spcAft>
              <a:buFont typeface="Wingdings" panose="05000000000000000000" pitchFamily="2" charset="2"/>
              <a:buChar char="ü"/>
            </a:pPr>
            <a:r>
              <a:rPr lang="en-GB" sz="2200" kern="0" dirty="0">
                <a:effectLst/>
                <a:latin typeface="Times New Roman" panose="02020603050405020304" pitchFamily="18" charset="0"/>
                <a:ea typeface="Times New Roman" panose="02020603050405020304" pitchFamily="18" charset="0"/>
                <a:cs typeface="Times New Roman" panose="02020603050405020304" pitchFamily="18" charset="0"/>
              </a:rPr>
              <a:t> They’ve opted in for SMS communication</a:t>
            </a:r>
          </a:p>
          <a:p>
            <a:pPr marL="57150" marR="0" indent="-285750">
              <a:lnSpc>
                <a:spcPct val="115000"/>
              </a:lnSpc>
              <a:spcAft>
                <a:spcPts val="800"/>
              </a:spcAft>
              <a:buFont typeface="Wingdings" panose="05000000000000000000" pitchFamily="2" charset="2"/>
              <a:buChar char="ü"/>
            </a:pPr>
            <a:r>
              <a:rPr lang="en-GB" sz="2200" kern="0" dirty="0">
                <a:effectLst/>
                <a:latin typeface="Times New Roman" panose="02020603050405020304" pitchFamily="18" charset="0"/>
                <a:ea typeface="Times New Roman" panose="02020603050405020304" pitchFamily="18" charset="0"/>
                <a:cs typeface="Times New Roman" panose="02020603050405020304" pitchFamily="18" charset="0"/>
              </a:rPr>
              <a:t>They’re highly active, engaged, and loyal</a:t>
            </a:r>
          </a:p>
          <a:p>
            <a:pPr marL="57150" marR="0" indent="-285750">
              <a:lnSpc>
                <a:spcPct val="115000"/>
              </a:lnSpc>
              <a:spcAft>
                <a:spcPts val="800"/>
              </a:spcAft>
              <a:buFont typeface="Wingdings" panose="05000000000000000000" pitchFamily="2" charset="2"/>
              <a:buChar char="ü"/>
            </a:pPr>
            <a:r>
              <a:rPr lang="en-GB" sz="2200" kern="0" dirty="0">
                <a:effectLst/>
                <a:latin typeface="Times New Roman" panose="02020603050405020304" pitchFamily="18" charset="0"/>
                <a:ea typeface="Times New Roman" panose="02020603050405020304" pitchFamily="18" charset="0"/>
                <a:cs typeface="Times New Roman" panose="02020603050405020304" pitchFamily="18" charset="0"/>
              </a:rPr>
              <a:t>A targeted campaign has strong potential for high ROI</a:t>
            </a:r>
          </a:p>
          <a:p>
            <a:pPr marL="57150" marR="0" indent="-285750">
              <a:lnSpc>
                <a:spcPct val="115000"/>
              </a:lnSpc>
              <a:spcAft>
                <a:spcPts val="800"/>
              </a:spcAft>
              <a:buFont typeface="Wingdings" panose="05000000000000000000" pitchFamily="2" charset="2"/>
              <a:buChar char="ü"/>
            </a:pPr>
            <a:r>
              <a:rPr lang="en-GB" sz="2200" kern="0" dirty="0">
                <a:effectLst/>
                <a:latin typeface="Times New Roman" panose="02020603050405020304" pitchFamily="18" charset="0"/>
                <a:ea typeface="Times New Roman" panose="02020603050405020304" pitchFamily="18" charset="0"/>
                <a:cs typeface="Times New Roman" panose="02020603050405020304" pitchFamily="18" charset="0"/>
              </a:rPr>
              <a:t>Opportunity to grow total credit card volume significantly</a:t>
            </a:r>
          </a:p>
          <a:p>
            <a:pPr marL="0" marR="0">
              <a:lnSpc>
                <a:spcPct val="115000"/>
              </a:lnSpc>
              <a:spcAft>
                <a:spcPts val="800"/>
              </a:spcAft>
              <a:buNone/>
            </a:pPr>
            <a:r>
              <a:rPr lang="en-US" sz="2200" kern="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22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marR="0">
              <a:lnSpc>
                <a:spcPct val="115000"/>
              </a:lnSpc>
              <a:spcAft>
                <a:spcPts val="800"/>
              </a:spcAft>
              <a:buNone/>
            </a:pPr>
            <a:r>
              <a:rPr lang="en-GB" sz="2200" b="1" kern="0" dirty="0">
                <a:effectLst/>
                <a:latin typeface="Times New Roman" panose="02020603050405020304" pitchFamily="18" charset="0"/>
                <a:ea typeface="Times New Roman" panose="02020603050405020304" pitchFamily="18" charset="0"/>
                <a:cs typeface="Times New Roman" panose="02020603050405020304" pitchFamily="18" charset="0"/>
              </a:rPr>
              <a:t>Send Now — Drive Campaign Performance</a:t>
            </a:r>
            <a:endParaRPr lang="en-US" sz="2200" kern="100" dirty="0">
              <a:effectLst/>
              <a:latin typeface="Times New Roman" panose="02020603050405020304" pitchFamily="18" charset="0"/>
              <a:ea typeface="Aptos" panose="020B0004020202020204" pitchFamily="34" charset="0"/>
              <a:cs typeface="Times New Roman" panose="02020603050405020304" pitchFamily="18" charset="0"/>
            </a:endParaRPr>
          </a:p>
          <a:p>
            <a:pPr marL="0" marR="0">
              <a:lnSpc>
                <a:spcPct val="115000"/>
              </a:lnSpc>
              <a:spcAft>
                <a:spcPts val="800"/>
              </a:spcAft>
            </a:pPr>
            <a:r>
              <a:rPr lang="en-GB" sz="2200" kern="0" dirty="0">
                <a:effectLst/>
                <a:latin typeface="Times New Roman" panose="02020603050405020304" pitchFamily="18" charset="0"/>
                <a:ea typeface="Times New Roman" panose="02020603050405020304" pitchFamily="18" charset="0"/>
                <a:cs typeface="Times New Roman" panose="02020603050405020304" pitchFamily="18" charset="0"/>
              </a:rPr>
              <a:t>Campaign success starts by reaching the right customer at the right moment. Let’s turn this insight into action.</a:t>
            </a:r>
            <a:endParaRPr lang="en-US" sz="2200"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a:lnSpc>
                <a:spcPct val="115000"/>
              </a:lnSpc>
              <a:spcAft>
                <a:spcPts val="800"/>
              </a:spcAft>
            </a:pPr>
            <a:endParaRPr lang="en-US" sz="2200" kern="100" dirty="0">
              <a:effectLst/>
              <a:latin typeface="Times New Roman" panose="02020603050405020304" pitchFamily="18" charset="0"/>
              <a:ea typeface="Aptos" panose="020B0004020202020204" pitchFamily="34" charset="0"/>
              <a:cs typeface="Times New Roman" panose="02020603050405020304" pitchFamily="18" charset="0"/>
            </a:endParaRPr>
          </a:p>
          <a:p>
            <a:endParaRPr lang="tr-TR" dirty="0"/>
          </a:p>
        </p:txBody>
      </p:sp>
      <p:sp>
        <p:nvSpPr>
          <p:cNvPr id="7" name="Title 1">
            <a:extLst>
              <a:ext uri="{FF2B5EF4-FFF2-40B4-BE49-F238E27FC236}">
                <a16:creationId xmlns:a16="http://schemas.microsoft.com/office/drawing/2014/main" id="{540BBC7A-D4A3-3816-4F24-1426C460EDB5}"/>
              </a:ext>
            </a:extLst>
          </p:cNvPr>
          <p:cNvSpPr>
            <a:spLocks noGrp="1"/>
          </p:cNvSpPr>
          <p:nvPr>
            <p:ph type="title"/>
          </p:nvPr>
        </p:nvSpPr>
        <p:spPr>
          <a:xfrm>
            <a:off x="838200" y="365125"/>
            <a:ext cx="10515600" cy="504305"/>
          </a:xfrm>
        </p:spPr>
        <p:txBody>
          <a:bodyPr>
            <a:normAutofit fontScale="90000"/>
          </a:bodyPr>
          <a:lstStyle/>
          <a:p>
            <a:r>
              <a:rPr lang="en-US" dirty="0"/>
              <a:t>CAMPAIGN OPPORTUNITY!</a:t>
            </a:r>
          </a:p>
        </p:txBody>
      </p:sp>
    </p:spTree>
    <p:extLst>
      <p:ext uri="{BB962C8B-B14F-4D97-AF65-F5344CB8AC3E}">
        <p14:creationId xmlns:p14="http://schemas.microsoft.com/office/powerpoint/2010/main" val="1696526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7BFBB-A4B2-7650-F201-50E6587D68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922108-62D5-252A-C5E9-245E1471C098}"/>
              </a:ext>
            </a:extLst>
          </p:cNvPr>
          <p:cNvSpPr>
            <a:spLocks noGrp="1"/>
          </p:cNvSpPr>
          <p:nvPr>
            <p:ph type="title"/>
          </p:nvPr>
        </p:nvSpPr>
        <p:spPr/>
        <p:txBody>
          <a:bodyPr/>
          <a:lstStyle/>
          <a:p>
            <a:r>
              <a:rPr lang="en-US" dirty="0"/>
              <a:t>Beklenen </a:t>
            </a:r>
            <a:r>
              <a:rPr lang="en-US" dirty="0" err="1"/>
              <a:t>çıktı</a:t>
            </a:r>
            <a:endParaRPr lang="en-US" dirty="0"/>
          </a:p>
        </p:txBody>
      </p:sp>
      <p:sp>
        <p:nvSpPr>
          <p:cNvPr id="3" name="Content Placeholder 2">
            <a:extLst>
              <a:ext uri="{FF2B5EF4-FFF2-40B4-BE49-F238E27FC236}">
                <a16:creationId xmlns:a16="http://schemas.microsoft.com/office/drawing/2014/main" id="{0378466A-E1E0-1B19-727E-1CD3EE6702F4}"/>
              </a:ext>
            </a:extLst>
          </p:cNvPr>
          <p:cNvSpPr>
            <a:spLocks noGrp="1"/>
          </p:cNvSpPr>
          <p:nvPr>
            <p:ph idx="1"/>
          </p:nvPr>
        </p:nvSpPr>
        <p:spPr/>
        <p:txBody>
          <a:bodyPr>
            <a:normAutofit/>
          </a:bodyPr>
          <a:lstStyle/>
          <a:p>
            <a:pPr algn="just"/>
            <a:r>
              <a:rPr lang="tr-TR" dirty="0"/>
              <a:t>Yukarıda belirtildiği gibi herkese kampanyayı bildirmek ile hiç bildirmemek iki uçtaki seçenek. Temel amaç, bu ikisinin arasında ideal bir noktaya ulaşmak. Bu yüzden de tek bir doğru yanıt yok. Hedefin, harcama desenlerini, müşteri profillerini ve yasal regülasyonları bir arada düşünerek optimum olduğunu düşündüğün bir müşteri listesi hazırlamak.</a:t>
            </a:r>
          </a:p>
        </p:txBody>
      </p:sp>
    </p:spTree>
    <p:extLst>
      <p:ext uri="{BB962C8B-B14F-4D97-AF65-F5344CB8AC3E}">
        <p14:creationId xmlns:p14="http://schemas.microsoft.com/office/powerpoint/2010/main" val="704385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D0C417-FBB3-C0F1-9661-C1696ADD4154}"/>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EF8EF9-6E00-1949-AAF7-4DD1B579CE93}"/>
              </a:ext>
            </a:extLst>
          </p:cNvPr>
          <p:cNvSpPr>
            <a:spLocks noGrp="1"/>
          </p:cNvSpPr>
          <p:nvPr>
            <p:ph idx="1"/>
          </p:nvPr>
        </p:nvSpPr>
        <p:spPr>
          <a:xfrm>
            <a:off x="838200" y="1364105"/>
            <a:ext cx="10515600" cy="4812858"/>
          </a:xfrm>
        </p:spPr>
        <p:txBody>
          <a:bodyPr>
            <a:normAutofit/>
          </a:bodyPr>
          <a:lstStyle/>
          <a:p>
            <a:pPr marL="0" marR="0" indent="0">
              <a:lnSpc>
                <a:spcPct val="115000"/>
              </a:lnSpc>
              <a:spcAft>
                <a:spcPts val="800"/>
              </a:spcAft>
              <a:buNone/>
            </a:pPr>
            <a:endParaRPr lang="en-US" sz="1800" b="1" kern="0" dirty="0">
              <a:effectLst/>
              <a:latin typeface="Times New Roman" panose="02020603050405020304" pitchFamily="18" charset="0"/>
              <a:ea typeface="Times New Roman" panose="02020603050405020304" pitchFamily="18" charset="0"/>
              <a:cs typeface="Arial" panose="020B0604020202020204" pitchFamily="34" charset="0"/>
            </a:endParaRPr>
          </a:p>
          <a:p>
            <a:pPr marL="0" marR="0" indent="0">
              <a:lnSpc>
                <a:spcPct val="115000"/>
              </a:lnSpc>
              <a:spcAft>
                <a:spcPts val="800"/>
              </a:spcAft>
              <a:buNone/>
            </a:pPr>
            <a:r>
              <a:rPr lang="en-GB" b="1" kern="0" dirty="0">
                <a:effectLst/>
                <a:latin typeface="Times New Roman" panose="02020603050405020304" pitchFamily="18" charset="0"/>
                <a:ea typeface="Times New Roman" panose="02020603050405020304" pitchFamily="18" charset="0"/>
                <a:cs typeface="Times New Roman" panose="02020603050405020304" pitchFamily="18" charset="0"/>
              </a:rPr>
              <a:t>[Institution Name] Marketing &amp; Data Analytics Team</a:t>
            </a:r>
            <a:b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US"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indent="0">
              <a:lnSpc>
                <a:spcPct val="115000"/>
              </a:lnSpc>
              <a:spcAft>
                <a:spcPts val="800"/>
              </a:spcAft>
              <a:buNone/>
            </a:pPr>
            <a:r>
              <a:rPr lang="en-GB" kern="0" dirty="0">
                <a:effectLst/>
                <a:latin typeface="Times New Roman" panose="02020603050405020304" pitchFamily="18" charset="0"/>
                <a:ea typeface="Times New Roman" panose="02020603050405020304" pitchFamily="18" charset="0"/>
                <a:cs typeface="Times New Roman" panose="02020603050405020304" pitchFamily="18" charset="0"/>
              </a:rPr>
              <a:t>Campaign Period: [Insert Date Range]</a:t>
            </a:r>
            <a:b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br>
            <a:endParaRPr lang="en-US"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indent="0">
              <a:lnSpc>
                <a:spcPct val="115000"/>
              </a:lnSpc>
              <a:spcAft>
                <a:spcPts val="800"/>
              </a:spcAft>
              <a:buNone/>
            </a:pPr>
            <a:r>
              <a:rPr lang="en-US" kern="0" dirty="0">
                <a:latin typeface="Times New Roman" panose="02020603050405020304" pitchFamily="18" charset="0"/>
                <a:ea typeface="Times New Roman" panose="02020603050405020304" pitchFamily="18" charset="0"/>
                <a:cs typeface="Times New Roman" panose="02020603050405020304" pitchFamily="18" charset="0"/>
              </a:rPr>
              <a:t>File</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GB" dirty="0" err="1"/>
              <a:t>Eligible_Customers_For_Campaign</a:t>
            </a:r>
            <a:r>
              <a:rPr lang="en-US" kern="0" dirty="0">
                <a:effectLst/>
                <a:latin typeface="Times New Roman" panose="02020603050405020304" pitchFamily="18" charset="0"/>
                <a:ea typeface="Times New Roman" panose="02020603050405020304" pitchFamily="18" charset="0"/>
                <a:cs typeface="Times New Roman" panose="02020603050405020304" pitchFamily="18" charset="0"/>
              </a:rPr>
              <a:t>.xlsx</a:t>
            </a:r>
            <a:endParaRPr lang="en-US" kern="100" dirty="0">
              <a:effectLst/>
              <a:latin typeface="Times New Roman" panose="02020603050405020304" pitchFamily="18" charset="0"/>
              <a:ea typeface="Aptos" panose="020B0004020202020204" pitchFamily="34" charset="0"/>
              <a:cs typeface="Times New Roman" panose="02020603050405020304" pitchFamily="18" charset="0"/>
            </a:endParaRPr>
          </a:p>
          <a:p>
            <a:endParaRPr lang="tr-TR" dirty="0"/>
          </a:p>
        </p:txBody>
      </p:sp>
      <p:sp>
        <p:nvSpPr>
          <p:cNvPr id="6" name="Title 1">
            <a:extLst>
              <a:ext uri="{FF2B5EF4-FFF2-40B4-BE49-F238E27FC236}">
                <a16:creationId xmlns:a16="http://schemas.microsoft.com/office/drawing/2014/main" id="{1E7EDE92-A5F3-C555-76A9-03EDC6315459}"/>
              </a:ext>
            </a:extLst>
          </p:cNvPr>
          <p:cNvSpPr>
            <a:spLocks noGrp="1"/>
          </p:cNvSpPr>
          <p:nvPr>
            <p:ph type="title"/>
          </p:nvPr>
        </p:nvSpPr>
        <p:spPr>
          <a:xfrm>
            <a:off x="838200" y="365125"/>
            <a:ext cx="10515600" cy="504305"/>
          </a:xfrm>
        </p:spPr>
        <p:txBody>
          <a:bodyPr>
            <a:normAutofit fontScale="90000"/>
          </a:bodyPr>
          <a:lstStyle/>
          <a:p>
            <a:r>
              <a:rPr lang="en-US" dirty="0"/>
              <a:t>CAMPAIGN OPPORTUNITY!</a:t>
            </a:r>
          </a:p>
        </p:txBody>
      </p:sp>
    </p:spTree>
    <p:extLst>
      <p:ext uri="{BB962C8B-B14F-4D97-AF65-F5344CB8AC3E}">
        <p14:creationId xmlns:p14="http://schemas.microsoft.com/office/powerpoint/2010/main" val="39096735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E0A1881-1F6F-E11B-BF4C-1DCC73E02893}"/>
              </a:ext>
            </a:extLst>
          </p:cNvPr>
          <p:cNvPicPr>
            <a:picLocks noChangeAspect="1"/>
          </p:cNvPicPr>
          <p:nvPr/>
        </p:nvPicPr>
        <p:blipFill>
          <a:blip r:embed="rId2"/>
          <a:stretch>
            <a:fillRect/>
          </a:stretch>
        </p:blipFill>
        <p:spPr>
          <a:xfrm>
            <a:off x="4309534" y="487539"/>
            <a:ext cx="3921948" cy="5882922"/>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59057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7573A-BDF2-D8B8-2454-B827181F30B0}"/>
              </a:ext>
            </a:extLst>
          </p:cNvPr>
          <p:cNvSpPr>
            <a:spLocks noGrp="1"/>
          </p:cNvSpPr>
          <p:nvPr>
            <p:ph type="title"/>
          </p:nvPr>
        </p:nvSpPr>
        <p:spPr>
          <a:xfrm>
            <a:off x="838200" y="365125"/>
            <a:ext cx="10515600" cy="699177"/>
          </a:xfrm>
        </p:spPr>
        <p:txBody>
          <a:bodyPr/>
          <a:lstStyle/>
          <a:p>
            <a:r>
              <a:rPr lang="en-US" dirty="0"/>
              <a:t>Customer Info</a:t>
            </a:r>
            <a:endParaRPr lang="tr-TR" dirty="0"/>
          </a:p>
        </p:txBody>
      </p:sp>
      <p:pic>
        <p:nvPicPr>
          <p:cNvPr id="4" name="Picture 3" descr="A screenshot of a computer">
            <a:extLst>
              <a:ext uri="{FF2B5EF4-FFF2-40B4-BE49-F238E27FC236}">
                <a16:creationId xmlns:a16="http://schemas.microsoft.com/office/drawing/2014/main" id="{C0BDA510-5908-949D-5018-4FCB3D8FF6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100" y="1948201"/>
            <a:ext cx="11353800" cy="2961597"/>
          </a:xfrm>
          <a:prstGeom prst="rect">
            <a:avLst/>
          </a:prstGeom>
        </p:spPr>
      </p:pic>
    </p:spTree>
    <p:extLst>
      <p:ext uri="{BB962C8B-B14F-4D97-AF65-F5344CB8AC3E}">
        <p14:creationId xmlns:p14="http://schemas.microsoft.com/office/powerpoint/2010/main" val="594526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7BE348-15E0-1A44-3311-5F3F07EB47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7B0AC1-42AB-4444-FB07-71A2946D3A49}"/>
              </a:ext>
            </a:extLst>
          </p:cNvPr>
          <p:cNvSpPr>
            <a:spLocks noGrp="1"/>
          </p:cNvSpPr>
          <p:nvPr>
            <p:ph type="title"/>
          </p:nvPr>
        </p:nvSpPr>
        <p:spPr>
          <a:xfrm>
            <a:off x="838200" y="365125"/>
            <a:ext cx="10515600" cy="699177"/>
          </a:xfrm>
        </p:spPr>
        <p:txBody>
          <a:bodyPr/>
          <a:lstStyle/>
          <a:p>
            <a:r>
              <a:rPr lang="en-US" dirty="0"/>
              <a:t>Spending Info</a:t>
            </a:r>
            <a:endParaRPr lang="tr-TR" dirty="0"/>
          </a:p>
        </p:txBody>
      </p:sp>
      <p:pic>
        <p:nvPicPr>
          <p:cNvPr id="5" name="Picture 4" descr="A screenshot of a spreadsheet&#10;&#10;AI-generated content may be incorrect.">
            <a:extLst>
              <a:ext uri="{FF2B5EF4-FFF2-40B4-BE49-F238E27FC236}">
                <a16:creationId xmlns:a16="http://schemas.microsoft.com/office/drawing/2014/main" id="{5EE1500B-2700-8EB2-91EA-1B893FF05D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4669" y="1927154"/>
            <a:ext cx="9304597" cy="3875336"/>
          </a:xfrm>
          <a:prstGeom prst="rect">
            <a:avLst/>
          </a:prstGeom>
        </p:spPr>
      </p:pic>
    </p:spTree>
    <p:extLst>
      <p:ext uri="{BB962C8B-B14F-4D97-AF65-F5344CB8AC3E}">
        <p14:creationId xmlns:p14="http://schemas.microsoft.com/office/powerpoint/2010/main" val="33041004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9A9BCCD-54E8-8163-37E3-ED52A64D9511}"/>
              </a:ext>
            </a:extLst>
          </p:cNvPr>
          <p:cNvSpPr txBox="1"/>
          <p:nvPr/>
        </p:nvSpPr>
        <p:spPr>
          <a:xfrm>
            <a:off x="329784" y="274293"/>
            <a:ext cx="11467475" cy="5243680"/>
          </a:xfrm>
          <a:prstGeom prst="rect">
            <a:avLst/>
          </a:prstGeom>
          <a:noFill/>
        </p:spPr>
        <p:txBody>
          <a:bodyPr wrap="square">
            <a:spAutoFit/>
          </a:bodyPr>
          <a:lstStyle/>
          <a:p>
            <a:pPr marL="0" marR="0">
              <a:lnSpc>
                <a:spcPct val="115000"/>
              </a:lnSpc>
              <a:spcAft>
                <a:spcPts val="800"/>
              </a:spcAft>
              <a:buNone/>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STEP 1: IMPORT AND LOAD THE DATA</a:t>
            </a:r>
          </a:p>
          <a:p>
            <a:pPr marL="0" marR="0">
              <a:lnSpc>
                <a:spcPct val="115000"/>
              </a:lnSpc>
              <a:spcAft>
                <a:spcPts val="800"/>
              </a:spcAft>
              <a:buNone/>
            </a:pPr>
            <a:endPar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endParaRP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import pandas as pd</a:t>
            </a: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import </a:t>
            </a:r>
            <a:r>
              <a:rPr lang="en-GB" b="1" kern="100" dirty="0" err="1">
                <a:solidFill>
                  <a:srgbClr val="FF0000"/>
                </a:solidFill>
                <a:latin typeface="Aptos" panose="020B0004020202020204" pitchFamily="34" charset="0"/>
                <a:cs typeface="Arial" panose="020B0604020202020204" pitchFamily="34" charset="0"/>
              </a:rPr>
              <a:t>matplotlib.pyplot</a:t>
            </a:r>
            <a:r>
              <a:rPr lang="en-GB" b="1" kern="100" dirty="0">
                <a:solidFill>
                  <a:srgbClr val="FF0000"/>
                </a:solidFill>
                <a:latin typeface="Aptos" panose="020B0004020202020204" pitchFamily="34" charset="0"/>
                <a:cs typeface="Arial" panose="020B0604020202020204" pitchFamily="34" charset="0"/>
              </a:rPr>
              <a:t> as </a:t>
            </a:r>
            <a:r>
              <a:rPr lang="en-GB" b="1" kern="100" dirty="0" err="1">
                <a:solidFill>
                  <a:srgbClr val="FF0000"/>
                </a:solidFill>
                <a:latin typeface="Aptos" panose="020B0004020202020204" pitchFamily="34" charset="0"/>
                <a:cs typeface="Arial" panose="020B0604020202020204" pitchFamily="34" charset="0"/>
              </a:rPr>
              <a:t>plt</a:t>
            </a: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buNone/>
            </a:pPr>
            <a:r>
              <a:rPr lang="en-GB" b="1" kern="100" dirty="0">
                <a:solidFill>
                  <a:srgbClr val="FF0000"/>
                </a:solidFill>
                <a:latin typeface="Aptos" panose="020B0004020202020204" pitchFamily="34" charset="0"/>
                <a:cs typeface="Arial" panose="020B0604020202020204" pitchFamily="34" charset="0"/>
              </a:rPr>
              <a:t>import seaborn as </a:t>
            </a:r>
            <a:r>
              <a:rPr lang="en-GB" b="1" kern="100" dirty="0" err="1">
                <a:solidFill>
                  <a:srgbClr val="FF0000"/>
                </a:solidFill>
                <a:latin typeface="Aptos" panose="020B0004020202020204" pitchFamily="34" charset="0"/>
                <a:cs typeface="Arial" panose="020B0604020202020204" pitchFamily="34" charset="0"/>
              </a:rPr>
              <a:t>sns</a:t>
            </a:r>
            <a:endParaRPr lang="en-GB" b="1" kern="100" dirty="0">
              <a:solidFill>
                <a:srgbClr val="FF0000"/>
              </a:solidFill>
              <a:latin typeface="Aptos" panose="020B0004020202020204" pitchFamily="34" charset="0"/>
              <a:cs typeface="Arial" panose="020B0604020202020204" pitchFamily="34" charset="0"/>
            </a:endParaRPr>
          </a:p>
          <a:p>
            <a:pPr>
              <a:lnSpc>
                <a:spcPct val="115000"/>
              </a:lnSpc>
              <a:spcAft>
                <a:spcPts val="800"/>
              </a:spcAft>
            </a:pPr>
            <a:br>
              <a:rPr lang="en-GB" b="1" kern="100" dirty="0">
                <a:solidFill>
                  <a:srgbClr val="FF0000"/>
                </a:solidFill>
                <a:latin typeface="Aptos" panose="020B0004020202020204" pitchFamily="34" charset="0"/>
                <a:cs typeface="Arial" panose="020B0604020202020204" pitchFamily="34" charset="0"/>
              </a:rPr>
            </a:br>
            <a:r>
              <a:rPr lang="en-GB" b="1" i="1" kern="100" dirty="0">
                <a:solidFill>
                  <a:srgbClr val="7030A0"/>
                </a:solidFill>
                <a:latin typeface="Aptos" panose="020B0004020202020204" pitchFamily="34" charset="0"/>
                <a:cs typeface="Arial" panose="020B0604020202020204" pitchFamily="34" charset="0"/>
              </a:rPr>
              <a:t># Optional: set style</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sns.set</a:t>
            </a:r>
            <a:r>
              <a:rPr lang="en-GB" b="1" kern="100" dirty="0">
                <a:solidFill>
                  <a:srgbClr val="FF0000"/>
                </a:solidFill>
                <a:latin typeface="Aptos" panose="020B0004020202020204" pitchFamily="34" charset="0"/>
                <a:cs typeface="Arial" panose="020B0604020202020204" pitchFamily="34" charset="0"/>
              </a:rPr>
              <a:t>(style="</a:t>
            </a:r>
            <a:r>
              <a:rPr lang="en-GB" b="1" kern="100" dirty="0" err="1">
                <a:solidFill>
                  <a:srgbClr val="FF0000"/>
                </a:solidFill>
                <a:latin typeface="Aptos" panose="020B0004020202020204" pitchFamily="34" charset="0"/>
                <a:cs typeface="Arial" panose="020B0604020202020204" pitchFamily="34" charset="0"/>
              </a:rPr>
              <a:t>whitegrid</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i="1" kern="100" dirty="0">
                <a:solidFill>
                  <a:srgbClr val="7030A0"/>
                </a:solidFill>
                <a:latin typeface="Aptos" panose="020B0004020202020204" pitchFamily="34" charset="0"/>
                <a:cs typeface="Arial" panose="020B0604020202020204" pitchFamily="34" charset="0"/>
              </a:rPr>
              <a:t># Load the datasets</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customer_df</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pd.read_excel</a:t>
            </a:r>
            <a:r>
              <a:rPr lang="en-GB" b="1" kern="100" dirty="0">
                <a:solidFill>
                  <a:srgbClr val="FF0000"/>
                </a:solidFill>
                <a:latin typeface="Aptos" panose="020B0004020202020204" pitchFamily="34" charset="0"/>
                <a:cs typeface="Arial" panose="020B0604020202020204" pitchFamily="34" charset="0"/>
              </a:rPr>
              <a:t>("Customer_Info_2025.xlsx")</a:t>
            </a:r>
          </a:p>
          <a:p>
            <a:pPr>
              <a:lnSpc>
                <a:spcPct val="115000"/>
              </a:lnSpc>
              <a:spcAft>
                <a:spcPts val="800"/>
              </a:spcAft>
            </a:pPr>
            <a:r>
              <a:rPr lang="en-GB" b="1" kern="100" dirty="0" err="1">
                <a:solidFill>
                  <a:srgbClr val="FF0000"/>
                </a:solidFill>
                <a:latin typeface="Aptos" panose="020B0004020202020204" pitchFamily="34" charset="0"/>
                <a:cs typeface="Arial" panose="020B0604020202020204" pitchFamily="34" charset="0"/>
              </a:rPr>
              <a:t>spending_df</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pd.read_excel</a:t>
            </a:r>
            <a:r>
              <a:rPr lang="en-GB" b="1" kern="100" dirty="0">
                <a:solidFill>
                  <a:srgbClr val="FF0000"/>
                </a:solidFill>
                <a:latin typeface="Aptos" panose="020B0004020202020204" pitchFamily="34" charset="0"/>
                <a:cs typeface="Arial" panose="020B0604020202020204" pitchFamily="34" charset="0"/>
              </a:rPr>
              <a:t>("Spending_Info_2025.xlsx")</a:t>
            </a:r>
          </a:p>
          <a:p>
            <a:pPr marL="0" marR="0">
              <a:lnSpc>
                <a:spcPct val="115000"/>
              </a:lnSpc>
              <a:spcAft>
                <a:spcPts val="800"/>
              </a:spcAft>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21952859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F7FBBB-6DB7-B618-F732-62EB1958719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04C6B14-5BE2-EEAD-2F4C-FD7673117950}"/>
              </a:ext>
            </a:extLst>
          </p:cNvPr>
          <p:cNvSpPr txBox="1"/>
          <p:nvPr/>
        </p:nvSpPr>
        <p:spPr>
          <a:xfrm>
            <a:off x="329784" y="274293"/>
            <a:ext cx="11467475" cy="4082849"/>
          </a:xfrm>
          <a:prstGeom prst="rect">
            <a:avLst/>
          </a:prstGeom>
          <a:noFill/>
        </p:spPr>
        <p:txBody>
          <a:bodyPr wrap="square">
            <a:spAutoFit/>
          </a:bodyPr>
          <a:lstStyle/>
          <a:p>
            <a:pPr marL="0" marR="0">
              <a:lnSpc>
                <a:spcPct val="115000"/>
              </a:lnSpc>
              <a:spcAft>
                <a:spcPts val="800"/>
              </a:spcAft>
              <a:buNone/>
            </a:pPr>
            <a:r>
              <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rPr>
              <a:t> STEP 2: PREPROCESSING</a:t>
            </a:r>
          </a:p>
          <a:p>
            <a:pPr marL="0" marR="0">
              <a:lnSpc>
                <a:spcPct val="115000"/>
              </a:lnSpc>
              <a:spcAft>
                <a:spcPts val="800"/>
              </a:spcAft>
              <a:buNone/>
            </a:pPr>
            <a:endParaRPr lang="en-US" b="1" i="1" kern="100" dirty="0">
              <a:solidFill>
                <a:srgbClr val="7030A0"/>
              </a:solidFill>
              <a:latin typeface="Aptos" panose="020B0004020202020204" pitchFamily="34" charset="0"/>
              <a:ea typeface="Aptos" panose="020B0004020202020204" pitchFamily="34" charset="0"/>
              <a:cs typeface="Arial" panose="020B0604020202020204" pitchFamily="34" charset="0"/>
            </a:endParaRPr>
          </a:p>
          <a:p>
            <a:pPr marL="0" marR="0">
              <a:lnSpc>
                <a:spcPct val="115000"/>
              </a:lnSpc>
              <a:spcAft>
                <a:spcPts val="800"/>
              </a:spcAft>
              <a:buNone/>
            </a:pPr>
            <a:endParaRPr lang="en-US" sz="1800" b="1" i="1" kern="100" dirty="0">
              <a:solidFill>
                <a:srgbClr val="7030A0"/>
              </a:solidFill>
              <a:effectLst/>
              <a:latin typeface="Aptos" panose="020B0004020202020204" pitchFamily="34" charset="0"/>
              <a:ea typeface="Aptos" panose="020B0004020202020204" pitchFamily="34" charset="0"/>
              <a:cs typeface="Arial" panose="020B0604020202020204" pitchFamily="34" charset="0"/>
            </a:endParaRPr>
          </a:p>
          <a:p>
            <a:pPr>
              <a:lnSpc>
                <a:spcPct val="115000"/>
              </a:lnSpc>
              <a:spcAft>
                <a:spcPts val="800"/>
              </a:spcAft>
              <a:buNone/>
            </a:pPr>
            <a:r>
              <a:rPr lang="en-GB" b="1" kern="100" dirty="0">
                <a:solidFill>
                  <a:srgbClr val="7030A0"/>
                </a:solidFill>
                <a:latin typeface="Aptos" panose="020B0004020202020204" pitchFamily="34" charset="0"/>
                <a:cs typeface="Arial" panose="020B0604020202020204" pitchFamily="34" charset="0"/>
              </a:rPr>
              <a:t># Clean column names</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spending_df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SpendingType</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spending_df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SpendingType</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str.strip</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str.lower</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r>
              <a:rPr lang="en-GB" b="1" kern="100" dirty="0" err="1">
                <a:solidFill>
                  <a:srgbClr val="FF0000"/>
                </a:solidFill>
                <a:latin typeface="Aptos" panose="020B0004020202020204" pitchFamily="34" charset="0"/>
                <a:cs typeface="Arial" panose="020B0604020202020204" pitchFamily="34" charset="0"/>
              </a:rPr>
              <a:t>customer_df.columns</a:t>
            </a:r>
            <a:r>
              <a:rPr lang="en-GB" b="1" kern="100" dirty="0">
                <a:solidFill>
                  <a:srgbClr val="FF0000"/>
                </a:solidFill>
                <a:latin typeface="Aptos" panose="020B0004020202020204" pitchFamily="34" charset="0"/>
                <a:cs typeface="Arial" panose="020B0604020202020204" pitchFamily="34" charset="0"/>
              </a:rPr>
              <a:t> = [</a:t>
            </a:r>
            <a:r>
              <a:rPr lang="en-GB" b="1" kern="100" dirty="0" err="1">
                <a:solidFill>
                  <a:srgbClr val="FF0000"/>
                </a:solidFill>
                <a:latin typeface="Aptos" panose="020B0004020202020204" pitchFamily="34" charset="0"/>
                <a:cs typeface="Arial" panose="020B0604020202020204" pitchFamily="34" charset="0"/>
              </a:rPr>
              <a:t>col.strip</a:t>
            </a:r>
            <a:r>
              <a:rPr lang="en-GB" b="1" kern="100" dirty="0">
                <a:solidFill>
                  <a:srgbClr val="FF0000"/>
                </a:solidFill>
                <a:latin typeface="Aptos" panose="020B0004020202020204" pitchFamily="34" charset="0"/>
                <a:cs typeface="Arial" panose="020B0604020202020204" pitchFamily="34" charset="0"/>
              </a:rPr>
              <a:t>() for col in </a:t>
            </a:r>
            <a:r>
              <a:rPr lang="en-GB" b="1" kern="100" dirty="0" err="1">
                <a:solidFill>
                  <a:srgbClr val="FF0000"/>
                </a:solidFill>
                <a:latin typeface="Aptos" panose="020B0004020202020204" pitchFamily="34" charset="0"/>
                <a:cs typeface="Arial" panose="020B0604020202020204" pitchFamily="34" charset="0"/>
              </a:rPr>
              <a:t>customer_df.columns</a:t>
            </a:r>
            <a:r>
              <a:rPr lang="en-GB" b="1" kern="100" dirty="0">
                <a:solidFill>
                  <a:srgbClr val="FF0000"/>
                </a:solidFill>
                <a:latin typeface="Aptos" panose="020B0004020202020204" pitchFamily="34" charset="0"/>
                <a:cs typeface="Arial" panose="020B0604020202020204" pitchFamily="34" charset="0"/>
              </a:rPr>
              <a:t>]</a:t>
            </a:r>
          </a:p>
          <a:p>
            <a:pPr>
              <a:lnSpc>
                <a:spcPct val="115000"/>
              </a:lnSpc>
              <a:spcAft>
                <a:spcPts val="800"/>
              </a:spcAft>
              <a:buNone/>
            </a:pPr>
            <a:br>
              <a:rPr lang="en-GB" b="1" kern="100" dirty="0">
                <a:solidFill>
                  <a:srgbClr val="FF0000"/>
                </a:solidFill>
                <a:latin typeface="Aptos" panose="020B0004020202020204" pitchFamily="34" charset="0"/>
                <a:cs typeface="Arial" panose="020B0604020202020204" pitchFamily="34" charset="0"/>
              </a:rPr>
            </a:br>
            <a:r>
              <a:rPr lang="en-GB" b="1" kern="100" dirty="0">
                <a:solidFill>
                  <a:srgbClr val="7030A0"/>
                </a:solidFill>
                <a:latin typeface="Aptos" panose="020B0004020202020204" pitchFamily="34" charset="0"/>
                <a:cs typeface="Arial" panose="020B0604020202020204" pitchFamily="34" charset="0"/>
              </a:rPr>
              <a:t># View unique categories (optional check)</a:t>
            </a:r>
          </a:p>
          <a:p>
            <a:pPr>
              <a:lnSpc>
                <a:spcPct val="115000"/>
              </a:lnSpc>
              <a:spcAft>
                <a:spcPts val="800"/>
              </a:spcAft>
            </a:pPr>
            <a:r>
              <a:rPr lang="en-GB" b="1" kern="100" dirty="0">
                <a:solidFill>
                  <a:srgbClr val="FF0000"/>
                </a:solidFill>
                <a:latin typeface="Aptos" panose="020B0004020202020204" pitchFamily="34" charset="0"/>
                <a:cs typeface="Arial" panose="020B0604020202020204" pitchFamily="34" charset="0"/>
              </a:rPr>
              <a:t>print(</a:t>
            </a:r>
            <a:r>
              <a:rPr lang="en-GB" b="1" kern="100" dirty="0" err="1">
                <a:solidFill>
                  <a:srgbClr val="FF0000"/>
                </a:solidFill>
                <a:latin typeface="Aptos" panose="020B0004020202020204" pitchFamily="34" charset="0"/>
                <a:cs typeface="Arial" panose="020B0604020202020204" pitchFamily="34" charset="0"/>
              </a:rPr>
              <a:t>spending_df</a:t>
            </a:r>
            <a:r>
              <a:rPr lang="en-GB" b="1" kern="100" dirty="0">
                <a:solidFill>
                  <a:srgbClr val="FF0000"/>
                </a:solidFill>
                <a:latin typeface="Aptos" panose="020B0004020202020204" pitchFamily="34" charset="0"/>
                <a:cs typeface="Arial" panose="020B0604020202020204" pitchFamily="34" charset="0"/>
              </a:rPr>
              <a:t>['</a:t>
            </a:r>
            <a:r>
              <a:rPr lang="en-GB" b="1" kern="100" dirty="0" err="1">
                <a:solidFill>
                  <a:srgbClr val="FF0000"/>
                </a:solidFill>
                <a:latin typeface="Aptos" panose="020B0004020202020204" pitchFamily="34" charset="0"/>
                <a:cs typeface="Arial" panose="020B0604020202020204" pitchFamily="34" charset="0"/>
              </a:rPr>
              <a:t>SpendingType</a:t>
            </a:r>
            <a:r>
              <a:rPr lang="en-GB" b="1" kern="100" dirty="0">
                <a:solidFill>
                  <a:srgbClr val="FF0000"/>
                </a:solidFill>
                <a:latin typeface="Aptos" panose="020B0004020202020204" pitchFamily="34" charset="0"/>
                <a:cs typeface="Arial" panose="020B0604020202020204" pitchFamily="34" charset="0"/>
              </a:rPr>
              <a:t>'].unique())</a:t>
            </a:r>
          </a:p>
          <a:p>
            <a:pPr>
              <a:lnSpc>
                <a:spcPct val="115000"/>
              </a:lnSpc>
              <a:spcAft>
                <a:spcPts val="800"/>
              </a:spcAft>
              <a:buNone/>
            </a:pPr>
            <a:endParaRPr lang="en-US" sz="1800" b="1"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p:txBody>
      </p:sp>
    </p:spTree>
    <p:extLst>
      <p:ext uri="{BB962C8B-B14F-4D97-AF65-F5344CB8AC3E}">
        <p14:creationId xmlns:p14="http://schemas.microsoft.com/office/powerpoint/2010/main" val="4063650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511AF3-0917-43FD-FFD1-033A4B88B87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554C2D6-D125-A5CF-4B89-1475A911F2BB}"/>
              </a:ext>
            </a:extLst>
          </p:cNvPr>
          <p:cNvSpPr txBox="1"/>
          <p:nvPr/>
        </p:nvSpPr>
        <p:spPr>
          <a:xfrm>
            <a:off x="1123950" y="1171575"/>
            <a:ext cx="9950450" cy="1332481"/>
          </a:xfrm>
          <a:prstGeom prst="rect">
            <a:avLst/>
          </a:prstGeom>
          <a:noFill/>
        </p:spPr>
        <p:txBody>
          <a:bodyPr wrap="square">
            <a:spAutoFit/>
          </a:bodyPr>
          <a:lstStyle/>
          <a:p>
            <a:pPr marL="0" marR="0" latinLnBrk="1">
              <a:lnSpc>
                <a:spcPct val="115000"/>
              </a:lnSpc>
              <a:spcAft>
                <a:spcPts val="80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400" kern="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Spending Type</a:t>
            </a:r>
            <a:r>
              <a:rPr lang="en-US" sz="24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GB" sz="2400" kern="0" dirty="0">
                <a:solidFill>
                  <a:srgbClr val="000000"/>
                </a:solidFill>
                <a:latin typeface="Times New Roman" panose="02020603050405020304" pitchFamily="18" charset="0"/>
                <a:cs typeface="Times New Roman" panose="02020603050405020304" pitchFamily="18" charset="0"/>
              </a:rPr>
              <a:t>['electronics' 'groceries' 'miscellaneous' 'clothing' 'tourism' 'automobile' 'cosmetics' 'cash withdrawal' 'education' 'furniture' 'travel' 'white appliances' 'gasoline' 'tax spendings']</a:t>
            </a:r>
            <a:endParaRPr lang="en-US" sz="2400" kern="0"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96795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790</TotalTime>
  <Words>2395</Words>
  <Application>Microsoft Office PowerPoint</Application>
  <PresentationFormat>Widescreen</PresentationFormat>
  <Paragraphs>279</Paragraphs>
  <Slides>41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Aptos</vt:lpstr>
      <vt:lpstr>Aptos Display</vt:lpstr>
      <vt:lpstr>Arial</vt:lpstr>
      <vt:lpstr>Calibri</vt:lpstr>
      <vt:lpstr>Consolas</vt:lpstr>
      <vt:lpstr>Courier New</vt:lpstr>
      <vt:lpstr>Times New Roman</vt:lpstr>
      <vt:lpstr>Wingdings</vt:lpstr>
      <vt:lpstr>Office Theme</vt:lpstr>
      <vt:lpstr>Bank Data Analysis by S. Alp Katar</vt:lpstr>
      <vt:lpstr>Bilgi</vt:lpstr>
      <vt:lpstr>İstenen</vt:lpstr>
      <vt:lpstr>Beklenen çıktı</vt:lpstr>
      <vt:lpstr>Customer Info</vt:lpstr>
      <vt:lpstr>Spending Info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 and Suggestions</vt:lpstr>
      <vt:lpstr>Recommendation:</vt:lpstr>
      <vt:lpstr>SMS Sending Recommendation – Marketing &amp; Analytics Team</vt:lpstr>
      <vt:lpstr>SMS Sending Recommendation – Customer Segments</vt:lpstr>
      <vt:lpstr>CAMPAIGN OPPORTUNITY!</vt:lpstr>
      <vt:lpstr>CAMPAIGN OPPORTUNITY!</vt:lpstr>
      <vt:lpstr>CAMPAIGN OPPORTUNITY!</vt:lpstr>
      <vt:lpstr>CAMPAIGN OPPORTUNITY!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Emrah Önder</dc:creator>
  <cp:lastModifiedBy>Alp Katar</cp:lastModifiedBy>
  <cp:revision>114</cp:revision>
  <dcterms:created xsi:type="dcterms:W3CDTF">2025-05-07T04:08:35Z</dcterms:created>
  <dcterms:modified xsi:type="dcterms:W3CDTF">2025-05-12T15:10:00Z</dcterms:modified>
</cp:coreProperties>
</file>

<file path=docProps/thumbnail.jpeg>
</file>